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4.xml.rels" ContentType="application/vnd.openxmlformats-package.relationships+xml"/>
  <Override PartName="/ppt/slideLayouts/slideLayout1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entation.xml" ContentType="application/vnd.openxmlformats-officedocument.presentationml.presentation.main+xml"/>
  <Override PartName="/ppt/_rels/presentation.xml.rels" ContentType="application/vnd.openxmlformats-package.relationships+xml"/>
  <Override PartName="/ppt/media/image5.png" ContentType="image/png"/>
  <Override PartName="/ppt/media/image10.png" ContentType="image/png"/>
  <Override PartName="/ppt/media/image4.png" ContentType="image/png"/>
  <Override PartName="/ppt/media/image3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8.jpeg" ContentType="image/jpeg"/>
  <Override PartName="/ppt/media/image9.png" ContentType="image/png"/>
  <Override PartName="/ppt/media/image6.png" ContentType="image/png"/>
  <Override PartName="/ppt/presProps.xml" ContentType="application/vnd.openxmlformats-officedocument.presentationml.presProps+xml"/>
  <Override PartName="/ppt/slides/_rels/slide11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1.xml.rels" ContentType="application/vnd.openxmlformats-package.relationships+xml"/>
  <Override PartName="/ppt/slides/_rels/slide12.xml.rels" ContentType="application/vnd.openxmlformats-package.relationships+xml"/>
  <Override PartName="/ppt/slides/_rels/slide10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667E767-F22A-4DFB-B23B-CF293AFE11EF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2F34D99-65D2-4C7C-A878-756435C52A2B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B3D6A24-E7E1-45C8-885E-8F4BC38B217B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1EEBF2F-134D-4D81-8E3F-140B648E2ADF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12AF144-51CB-4D1A-8417-E556B5B59BEF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2800440" y="2823120"/>
            <a:ext cx="6590880" cy="5616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2B77CA5-176B-4C05-AD1A-AF6E4E332006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07E22E5-D47D-4DE5-99BB-B2B69C04462E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120B52A-54F6-457D-90DA-C35E6C465FCF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66715A8-61BC-4627-BFB0-A0DD2AB62E94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BE9110B-2F4D-4F5D-B10F-83414E3B5A9B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2CD8156-3A04-4070-BAE2-7192A1C9D8BF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AFD1AB8-C1A8-4008-AB4E-458BFA1FF09A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5C9E502-0AFB-4B43-A3D8-2EC5D2E21810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4B598FB-542C-4CA4-B1BD-8446D8BAF568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9A1B35-300A-4D1A-99A0-7897111DEA1E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676DE99-69EA-4858-8A28-E3B38444292E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89FBE3-DBF1-4556-A11F-6AB661330273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2800440" y="2823120"/>
            <a:ext cx="6590880" cy="5616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E4C53F-18A4-4918-93D1-609402F44262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D2EA70A-BC9B-43B7-8C81-25ACA539A0B8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080ACC-E95B-497E-9C44-D2798B473D04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619A5F-CB45-4ECD-B189-93982C6946DB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6410AC2-F744-4A55-93D0-CB893BBFFB9B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956924-1906-4BE7-9EBF-D489009D4C71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DFDB5FE-C802-4468-8264-1077012D6C35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52548E8-7BAB-4C9E-8FA8-FF56448049DA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0E47595-F131-4E00-AA4B-2E8EC1A20106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CC57D50-6F05-4A53-9916-B35A95CF380B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CC00D4D-E6E6-4994-963E-9E898EED9652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BD47630-6094-4273-A655-E5A105BE1407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ubTitle"/>
          </p:nvPr>
        </p:nvSpPr>
        <p:spPr>
          <a:xfrm>
            <a:off x="2800440" y="2823120"/>
            <a:ext cx="6590880" cy="5616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F5BD12-892E-483A-B2C0-CD2E685190BE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4400D2C-44E3-45F2-A77C-78B1CAF3B38A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870D1C4-845D-4EC7-93AE-900069F821CE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28E64BA-47A6-4447-8072-83BD30CC8CFD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C3ED612-031D-4894-A883-7239F3BCEEBF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970EEED-B3B3-4AB7-94F2-1291D4F598AB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13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4DDAE48-2973-495C-897F-F390F6F1D90F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Прямоугольник 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gradFill rotWithShape="0">
            <a:gsLst>
              <a:gs pos="0">
                <a:srgbClr val="ffffff">
                  <a:alpha val="99215"/>
                </a:srgbClr>
              </a:gs>
              <a:gs pos="100000">
                <a:srgbClr val="b8e4ff">
                  <a:alpha val="75294"/>
                </a:srgbClr>
              </a:gs>
            </a:gsLst>
            <a:lin ang="30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523880" y="2529720"/>
            <a:ext cx="9143640" cy="1211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78000"/>
          </a:bodyPr>
          <a:p>
            <a:pPr algn="ctr">
              <a:lnSpc>
                <a:spcPct val="90000"/>
              </a:lnSpc>
              <a:buNone/>
            </a:pPr>
            <a:r>
              <a:rPr b="1" lang="ru-RU" sz="6600" spc="-1" strike="noStrike">
                <a:solidFill>
                  <a:srgbClr val="364d74"/>
                </a:solidFill>
                <a:latin typeface="Gilroy"/>
              </a:rPr>
              <a:t>Образец заголовка</a:t>
            </a:r>
            <a:endParaRPr b="0" lang="ru-R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Рисунок 8" descr=""/>
          <p:cNvPicPr/>
          <p:nvPr/>
        </p:nvPicPr>
        <p:blipFill>
          <a:blip r:embed="rId2"/>
          <a:stretch/>
        </p:blipFill>
        <p:spPr>
          <a:xfrm>
            <a:off x="10733400" y="267120"/>
            <a:ext cx="583560" cy="825840"/>
          </a:xfrm>
          <a:prstGeom prst="rect">
            <a:avLst/>
          </a:prstGeom>
          <a:ln w="0">
            <a:noFill/>
          </a:ln>
        </p:spPr>
      </p:pic>
      <p:grpSp>
        <p:nvGrpSpPr>
          <p:cNvPr id="3" name="Группа 9"/>
          <p:cNvGrpSpPr/>
          <p:nvPr/>
        </p:nvGrpSpPr>
        <p:grpSpPr>
          <a:xfrm>
            <a:off x="874800" y="1360080"/>
            <a:ext cx="10442160" cy="45360"/>
            <a:chOff x="874800" y="1360080"/>
            <a:chExt cx="10442160" cy="45360"/>
          </a:xfrm>
        </p:grpSpPr>
        <p:sp>
          <p:nvSpPr>
            <p:cNvPr id="4" name="Прямоугольник 10"/>
            <p:cNvSpPr/>
            <p:nvPr/>
          </p:nvSpPr>
          <p:spPr>
            <a:xfrm>
              <a:off x="874800" y="1360080"/>
              <a:ext cx="5221080" cy="45360"/>
            </a:xfrm>
            <a:prstGeom prst="rect">
              <a:avLst/>
            </a:prstGeom>
            <a:solidFill>
              <a:srgbClr val="364d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" name="Прямоугольник 11"/>
            <p:cNvSpPr/>
            <p:nvPr/>
          </p:nvSpPr>
          <p:spPr>
            <a:xfrm>
              <a:off x="6095880" y="1360080"/>
              <a:ext cx="5221080" cy="45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6" name="PlaceHolder 2"/>
          <p:cNvSpPr>
            <a:spLocks noGrp="1"/>
          </p:cNvSpPr>
          <p:nvPr>
            <p:ph type="sldNum" idx="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D46DB5C-F3C8-4239-888B-A9B5AB2C329B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364d74"/>
                </a:solidFill>
                <a:latin typeface="Gilroy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Второй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364d74"/>
                </a:solidFill>
                <a:latin typeface="Gilroy"/>
              </a:rPr>
              <a:t>Третий уровень структуры</a:t>
            </a:r>
            <a:endParaRPr b="0" lang="ru-RU" sz="1800" spc="-1" strike="noStrike">
              <a:solidFill>
                <a:srgbClr val="364d74"/>
              </a:solidFill>
              <a:latin typeface="Gilroy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364d74"/>
                </a:solidFill>
                <a:latin typeface="Gilroy"/>
              </a:rPr>
              <a:t>Четвёртый уровень структуры</a:t>
            </a:r>
            <a:endParaRPr b="0" lang="ru-RU" sz="1800" spc="-1" strike="noStrike">
              <a:solidFill>
                <a:srgbClr val="364d74"/>
              </a:solidFill>
              <a:latin typeface="Gilroy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Пятый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Шестой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Седьмой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gradFill rotWithShape="0">
            <a:gsLst>
              <a:gs pos="0">
                <a:srgbClr val="ffffff">
                  <a:alpha val="99215"/>
                </a:srgbClr>
              </a:gs>
              <a:gs pos="100000">
                <a:srgbClr val="b8e4ff">
                  <a:alpha val="75294"/>
                </a:srgbClr>
              </a:gs>
            </a:gsLst>
            <a:lin ang="30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776520" y="228600"/>
            <a:ext cx="10540440" cy="982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2600" spc="-1" strike="noStrike">
                <a:solidFill>
                  <a:srgbClr val="364d74"/>
                </a:solidFill>
                <a:latin typeface="Gilroy"/>
              </a:rPr>
              <a:t>Образец заголовка</a:t>
            </a:r>
            <a:endParaRPr b="0" lang="ru-RU" sz="26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" name="Группа 7"/>
          <p:cNvGrpSpPr/>
          <p:nvPr/>
        </p:nvGrpSpPr>
        <p:grpSpPr>
          <a:xfrm>
            <a:off x="874800" y="1360080"/>
            <a:ext cx="10442160" cy="45360"/>
            <a:chOff x="874800" y="1360080"/>
            <a:chExt cx="10442160" cy="45360"/>
          </a:xfrm>
        </p:grpSpPr>
        <p:sp>
          <p:nvSpPr>
            <p:cNvPr id="47" name="Прямоугольник 8"/>
            <p:cNvSpPr/>
            <p:nvPr/>
          </p:nvSpPr>
          <p:spPr>
            <a:xfrm>
              <a:off x="874800" y="1360080"/>
              <a:ext cx="5221080" cy="45360"/>
            </a:xfrm>
            <a:prstGeom prst="rect">
              <a:avLst/>
            </a:prstGeom>
            <a:solidFill>
              <a:srgbClr val="364d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" name="Прямоугольник 9"/>
            <p:cNvSpPr/>
            <p:nvPr/>
          </p:nvSpPr>
          <p:spPr>
            <a:xfrm>
              <a:off x="6095880" y="1360080"/>
              <a:ext cx="5221080" cy="45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9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70B054B-9B61-47C7-A74A-857EDD8D8651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  <p:pic>
        <p:nvPicPr>
          <p:cNvPr id="50" name="Рисунок 11" descr=""/>
          <p:cNvPicPr/>
          <p:nvPr/>
        </p:nvPicPr>
        <p:blipFill>
          <a:blip r:embed="rId2"/>
          <a:stretch/>
        </p:blipFill>
        <p:spPr>
          <a:xfrm>
            <a:off x="10733400" y="267120"/>
            <a:ext cx="583560" cy="82584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364d74"/>
                </a:solidFill>
                <a:latin typeface="Gilroy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Второй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364d74"/>
                </a:solidFill>
                <a:latin typeface="Gilroy"/>
              </a:rPr>
              <a:t>Третий уровень структуры</a:t>
            </a:r>
            <a:endParaRPr b="0" lang="ru-RU" sz="1800" spc="-1" strike="noStrike">
              <a:solidFill>
                <a:srgbClr val="364d74"/>
              </a:solidFill>
              <a:latin typeface="Gilroy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364d74"/>
                </a:solidFill>
                <a:latin typeface="Gilroy"/>
              </a:rPr>
              <a:t>Четвёртый уровень структуры</a:t>
            </a:r>
            <a:endParaRPr b="0" lang="ru-RU" sz="1800" spc="-1" strike="noStrike">
              <a:solidFill>
                <a:srgbClr val="364d74"/>
              </a:solidFill>
              <a:latin typeface="Gilroy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Пятый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Шестой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Седьмой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рямоугольник 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gradFill rotWithShape="0">
            <a:gsLst>
              <a:gs pos="0">
                <a:srgbClr val="ffffff">
                  <a:alpha val="99215"/>
                </a:srgbClr>
              </a:gs>
              <a:gs pos="100000">
                <a:srgbClr val="b8e4ff">
                  <a:alpha val="75294"/>
                </a:srgbClr>
              </a:gs>
            </a:gsLst>
            <a:lin ang="30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78000"/>
          </a:bodyPr>
          <a:p>
            <a:pPr algn="ctr">
              <a:lnSpc>
                <a:spcPct val="70000"/>
              </a:lnSpc>
              <a:buNone/>
            </a:pPr>
            <a:r>
              <a:rPr b="1" lang="ru-RU" sz="6600" spc="-1" strike="noStrike">
                <a:solidFill>
                  <a:srgbClr val="364d74"/>
                </a:solidFill>
                <a:latin typeface="Gilroy"/>
              </a:rPr>
              <a:t>Спасибо </a:t>
            </a:r>
            <a:br>
              <a:rPr sz="6600"/>
            </a:br>
            <a:r>
              <a:rPr b="1" lang="ru-RU" sz="6600" spc="-1" strike="noStrike">
                <a:solidFill>
                  <a:srgbClr val="364d74"/>
                </a:solidFill>
                <a:latin typeface="Gilroy"/>
              </a:rPr>
              <a:t>за внимание!</a:t>
            </a:r>
            <a:endParaRPr b="0" lang="ru-R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Рисунок 8" descr=""/>
          <p:cNvPicPr/>
          <p:nvPr/>
        </p:nvPicPr>
        <p:blipFill>
          <a:blip r:embed="rId2"/>
          <a:stretch/>
        </p:blipFill>
        <p:spPr>
          <a:xfrm>
            <a:off x="10733400" y="267120"/>
            <a:ext cx="583560" cy="825840"/>
          </a:xfrm>
          <a:prstGeom prst="rect">
            <a:avLst/>
          </a:prstGeom>
          <a:ln w="0">
            <a:noFill/>
          </a:ln>
        </p:spPr>
      </p:pic>
      <p:grpSp>
        <p:nvGrpSpPr>
          <p:cNvPr id="91" name="Группа 9"/>
          <p:cNvGrpSpPr/>
          <p:nvPr/>
        </p:nvGrpSpPr>
        <p:grpSpPr>
          <a:xfrm>
            <a:off x="874800" y="1360080"/>
            <a:ext cx="10442160" cy="45360"/>
            <a:chOff x="874800" y="1360080"/>
            <a:chExt cx="10442160" cy="45360"/>
          </a:xfrm>
        </p:grpSpPr>
        <p:sp>
          <p:nvSpPr>
            <p:cNvPr id="92" name="Прямоугольник 10"/>
            <p:cNvSpPr/>
            <p:nvPr/>
          </p:nvSpPr>
          <p:spPr>
            <a:xfrm>
              <a:off x="874800" y="1360080"/>
              <a:ext cx="5221080" cy="45360"/>
            </a:xfrm>
            <a:prstGeom prst="rect">
              <a:avLst/>
            </a:prstGeom>
            <a:solidFill>
              <a:srgbClr val="364d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3" name="Прямоугольник 11"/>
            <p:cNvSpPr/>
            <p:nvPr/>
          </p:nvSpPr>
          <p:spPr>
            <a:xfrm>
              <a:off x="6095880" y="1360080"/>
              <a:ext cx="5221080" cy="45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94" name="Группа 14"/>
          <p:cNvGrpSpPr/>
          <p:nvPr/>
        </p:nvGrpSpPr>
        <p:grpSpPr>
          <a:xfrm>
            <a:off x="3967920" y="4543560"/>
            <a:ext cx="4255920" cy="1068480"/>
            <a:chOff x="3967920" y="4543560"/>
            <a:chExt cx="4255920" cy="1068480"/>
          </a:xfrm>
        </p:grpSpPr>
        <p:sp>
          <p:nvSpPr>
            <p:cNvPr id="95" name="Прямоугольник: скругленные углы 15"/>
            <p:cNvSpPr/>
            <p:nvPr/>
          </p:nvSpPr>
          <p:spPr>
            <a:xfrm>
              <a:off x="4923000" y="4543560"/>
              <a:ext cx="3300840" cy="1068480"/>
            </a:xfrm>
            <a:prstGeom prst="roundRect">
              <a:avLst>
                <a:gd name="adj" fmla="val 6756"/>
              </a:avLst>
            </a:prstGeom>
            <a:solidFill>
              <a:srgbClr val="364d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6" name="Подзаголовок 2"/>
            <p:cNvSpPr/>
            <p:nvPr/>
          </p:nvSpPr>
          <p:spPr>
            <a:xfrm>
              <a:off x="5180400" y="4740120"/>
              <a:ext cx="2832840" cy="495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noAutofit/>
            </a:bodyPr>
            <a:p>
              <a:pPr>
                <a:lnSpc>
                  <a:spcPct val="90000"/>
                </a:lnSpc>
                <a:spcBef>
                  <a:spcPts val="1001"/>
                </a:spcBef>
                <a:buNone/>
                <a:tabLst>
                  <a:tab algn="l" pos="0"/>
                </a:tabLst>
              </a:pPr>
              <a:r>
                <a:rPr b="1" lang="en-US" sz="1500" spc="-1" strike="noStrike">
                  <a:solidFill>
                    <a:srgbClr val="ffffff"/>
                  </a:solidFill>
                  <a:latin typeface="Gilroy"/>
                </a:rPr>
                <a:t>Telegram</a:t>
              </a:r>
              <a:r>
                <a:rPr b="1" lang="ru-RU" sz="1500" spc="-1" strike="noStrike">
                  <a:solidFill>
                    <a:srgbClr val="ffffff"/>
                  </a:solidFill>
                  <a:latin typeface="Gilroy"/>
                </a:rPr>
                <a:t> заместителя министра здравоохранения Тульской области</a:t>
              </a:r>
              <a:endParaRPr b="0" lang="ru-RU" sz="1500" spc="-1" strike="noStrike">
                <a:latin typeface="XO Oriel"/>
              </a:endParaRPr>
            </a:p>
          </p:txBody>
        </p:sp>
        <p:sp>
          <p:nvSpPr>
            <p:cNvPr id="97" name="Прямоугольник: скругленные углы 20"/>
            <p:cNvSpPr/>
            <p:nvPr/>
          </p:nvSpPr>
          <p:spPr>
            <a:xfrm>
              <a:off x="3967920" y="4543560"/>
              <a:ext cx="1068480" cy="1068480"/>
            </a:xfrm>
            <a:prstGeom prst="roundRect">
              <a:avLst>
                <a:gd name="adj" fmla="val 6756"/>
              </a:avLst>
            </a:prstGeom>
            <a:solidFill>
              <a:srgbClr val="f060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98" name="Заголовок 1"/>
          <p:cNvSpPr/>
          <p:nvPr/>
        </p:nvSpPr>
        <p:spPr>
          <a:xfrm>
            <a:off x="776520" y="267120"/>
            <a:ext cx="3768840" cy="58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364d74"/>
                </a:solidFill>
                <a:latin typeface="Gilroy"/>
                <a:ea typeface="PT Astra Serif"/>
              </a:rPr>
              <a:t>Заместитель министра 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364d74"/>
                </a:solidFill>
                <a:latin typeface="Gilroy"/>
                <a:ea typeface="PT Astra Serif"/>
              </a:rPr>
              <a:t>здравоохранения Тульской области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99" name="TextBox 23"/>
          <p:cNvSpPr/>
          <p:nvPr/>
        </p:nvSpPr>
        <p:spPr>
          <a:xfrm>
            <a:off x="8373960" y="6291000"/>
            <a:ext cx="3225600" cy="5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 u="sng">
                <a:solidFill>
                  <a:srgbClr val="364d74"/>
                </a:solidFill>
                <a:uFillTx/>
                <a:latin typeface="Gilroy"/>
                <a:ea typeface="PT Astra Serif"/>
              </a:rPr>
              <a:t>Aleksey.Zaharov@tularegion.ru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100" name="Заголовок 1"/>
          <p:cNvSpPr/>
          <p:nvPr/>
        </p:nvSpPr>
        <p:spPr>
          <a:xfrm>
            <a:off x="776520" y="887760"/>
            <a:ext cx="5221080" cy="37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ru-RU" sz="2400" spc="-1" strike="noStrike">
                <a:solidFill>
                  <a:srgbClr val="364d74"/>
                </a:solidFill>
                <a:latin typeface="Gilroy"/>
                <a:ea typeface="PT Astra Serif"/>
              </a:rPr>
              <a:t>ЗАХАРОВ АЛЕКСЕЙ ВИКТОРОВИЧ</a:t>
            </a:r>
            <a:endParaRPr b="0" lang="ru-RU" sz="2400" spc="-1" strike="noStrike">
              <a:latin typeface="XO Oriel"/>
            </a:endParaRPr>
          </a:p>
        </p:txBody>
      </p:sp>
      <p:pic>
        <p:nvPicPr>
          <p:cNvPr id="101" name="Рисунок 2" descr=""/>
          <p:cNvPicPr/>
          <p:nvPr/>
        </p:nvPicPr>
        <p:blipFill>
          <a:blip r:embed="rId3"/>
          <a:stretch/>
        </p:blipFill>
        <p:spPr>
          <a:xfrm>
            <a:off x="4082040" y="4656960"/>
            <a:ext cx="840600" cy="840600"/>
          </a:xfrm>
          <a:prstGeom prst="rect">
            <a:avLst/>
          </a:prstGeom>
          <a:ln w="0">
            <a:noFill/>
          </a:ln>
        </p:spPr>
      </p:pic>
      <p:sp>
        <p:nvSpPr>
          <p:cNvPr id="102" name="PlaceHolder 2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EE67A0F-C7D2-4FF0-8C68-614EFD367846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364d74"/>
                </a:solidFill>
                <a:latin typeface="Gilroy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364d74"/>
              </a:solidFill>
              <a:latin typeface="Gilroy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Второй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364d74"/>
                </a:solidFill>
                <a:latin typeface="Gilroy"/>
              </a:rPr>
              <a:t>Третий уровень структуры</a:t>
            </a:r>
            <a:endParaRPr b="0" lang="ru-RU" sz="1800" spc="-1" strike="noStrike">
              <a:solidFill>
                <a:srgbClr val="364d74"/>
              </a:solidFill>
              <a:latin typeface="Gilroy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364d74"/>
                </a:solidFill>
                <a:latin typeface="Gilroy"/>
              </a:rPr>
              <a:t>Четвёртый уровень структуры</a:t>
            </a:r>
            <a:endParaRPr b="0" lang="ru-RU" sz="1800" spc="-1" strike="noStrike">
              <a:solidFill>
                <a:srgbClr val="364d74"/>
              </a:solidFill>
              <a:latin typeface="Gilroy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Пятый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Шестой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364d74"/>
                </a:solidFill>
                <a:latin typeface="Gilroy"/>
              </a:rPr>
              <a:t>Седьмой уровень структуры</a:t>
            </a:r>
            <a:endParaRPr b="0" lang="ru-RU" sz="2000" spc="-1" strike="noStrike">
              <a:solidFill>
                <a:srgbClr val="364d74"/>
              </a:solidFill>
              <a:latin typeface="Gilroy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jpe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304920" y="2583360"/>
            <a:ext cx="11592720" cy="23385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80000"/>
              </a:lnSpc>
              <a:buNone/>
            </a:pPr>
            <a:r>
              <a:rPr b="1" lang="ru-RU" sz="6000" spc="-1" strike="noStrike">
                <a:solidFill>
                  <a:srgbClr val="364d74"/>
                </a:solidFill>
                <a:latin typeface="Gilroy"/>
                <a:ea typeface="PT Astra Serif"/>
              </a:rPr>
              <a:t>«УСЛЫШАТЬ ТИШИНУ»</a:t>
            </a:r>
            <a:br>
              <a:rPr sz="4000"/>
            </a:br>
            <a:r>
              <a:rPr b="0" lang="ru-RU" sz="2800" spc="-1" strike="noStrike">
                <a:solidFill>
                  <a:srgbClr val="364d74"/>
                </a:solidFill>
                <a:latin typeface="Gilroy"/>
                <a:ea typeface="PT Astra Serif"/>
              </a:rPr>
              <a:t>искусственный интеллект, собирающий </a:t>
            </a:r>
            <a:br>
              <a:rPr sz="2800"/>
            </a:br>
            <a:r>
              <a:rPr b="0" lang="ru-RU" sz="2800" spc="-1" strike="noStrike">
                <a:solidFill>
                  <a:srgbClr val="364d74"/>
                </a:solidFill>
                <a:latin typeface="Gilroy"/>
                <a:ea typeface="PT Astra Serif"/>
              </a:rPr>
              <a:t>данные о состоянии пациента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Заголовок 1"/>
          <p:cNvSpPr/>
          <p:nvPr/>
        </p:nvSpPr>
        <p:spPr>
          <a:xfrm>
            <a:off x="776520" y="240120"/>
            <a:ext cx="6294600" cy="58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364d74"/>
                </a:solidFill>
                <a:latin typeface="Gilroy"/>
                <a:ea typeface="PT Astra Serif"/>
              </a:rPr>
              <a:t>Заместитель министра здравоохранения Тульской области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142" name="Заголовок 1"/>
          <p:cNvSpPr/>
          <p:nvPr/>
        </p:nvSpPr>
        <p:spPr>
          <a:xfrm>
            <a:off x="776520" y="887760"/>
            <a:ext cx="5221080" cy="37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364d74"/>
                </a:solidFill>
                <a:latin typeface="Gilroy"/>
                <a:ea typeface="PT Astra Serif"/>
              </a:rPr>
              <a:t>ЗАХАРОВ АЛЕКСЕЙ ВИКТОРОВИЧ</a:t>
            </a:r>
            <a:endParaRPr b="0" lang="ru-RU" sz="2400" spc="-1" strike="noStrike"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 3"/>
          <p:cNvSpPr/>
          <p:nvPr/>
        </p:nvSpPr>
        <p:spPr>
          <a:xfrm>
            <a:off x="1025640" y="2509920"/>
            <a:ext cx="4378320" cy="410184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825480" y="40680"/>
            <a:ext cx="10540440" cy="982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</a:rPr>
              <a:t>Предистория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Прямоугольник: скругленные углы 13"/>
          <p:cNvSpPr/>
          <p:nvPr/>
        </p:nvSpPr>
        <p:spPr>
          <a:xfrm>
            <a:off x="914760" y="1716480"/>
            <a:ext cx="4600080" cy="98280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TextBox 21"/>
          <p:cNvSpPr/>
          <p:nvPr/>
        </p:nvSpPr>
        <p:spPr>
          <a:xfrm>
            <a:off x="1272600" y="1850400"/>
            <a:ext cx="2465280" cy="77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80000"/>
              </a:lnSpc>
              <a:buNone/>
            </a:pPr>
            <a:r>
              <a:rPr b="1" lang="ru-RU" sz="2800" spc="-1" strike="noStrike">
                <a:solidFill>
                  <a:srgbClr val="ffffff"/>
                </a:solidFill>
                <a:latin typeface="Gilroy"/>
              </a:rPr>
              <a:t>Глухие пациенты</a:t>
            </a:r>
            <a:endParaRPr b="0" lang="ru-RU" sz="2800" spc="-1" strike="noStrike">
              <a:latin typeface="XO Oriel"/>
            </a:endParaRPr>
          </a:p>
        </p:txBody>
      </p:sp>
      <p:sp>
        <p:nvSpPr>
          <p:cNvPr id="147" name="TextBox 11"/>
          <p:cNvSpPr/>
          <p:nvPr/>
        </p:nvSpPr>
        <p:spPr>
          <a:xfrm>
            <a:off x="1272600" y="2981520"/>
            <a:ext cx="3457080" cy="374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Трудно читать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Базовых знаний мало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Сложно понять медицинские термины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Сложно объяснить врачу свое состояние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Трудно понять назначения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Переводчик РЖЯ - редкость </a:t>
            </a:r>
            <a:r>
              <a:rPr b="0" lang="en-GB" sz="1600" spc="-1" strike="noStrike">
                <a:solidFill>
                  <a:srgbClr val="ffffff"/>
                </a:solidFill>
                <a:latin typeface="Gilroy"/>
              </a:rPr>
              <a:t>           </a:t>
            </a: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на приеме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Время приема выходит за рамки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Растет нагрузка на врача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148" name="Штриховая стрелка вправо 9"/>
          <p:cNvSpPr/>
          <p:nvPr/>
        </p:nvSpPr>
        <p:spPr>
          <a:xfrm>
            <a:off x="5739480" y="3893040"/>
            <a:ext cx="838080" cy="765000"/>
          </a:xfrm>
          <a:prstGeom prst="stripedRightArrow">
            <a:avLst>
              <a:gd name="adj1" fmla="val 39204"/>
              <a:gd name="adj2" fmla="val 67992"/>
            </a:avLst>
          </a:prstGeom>
          <a:solidFill>
            <a:srgbClr val="ef5f3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9" name="Рисунок 19" descr="Глухой"/>
          <p:cNvPicPr/>
          <p:nvPr/>
        </p:nvPicPr>
        <p:blipFill>
          <a:blip r:embed="rId1"/>
          <a:stretch/>
        </p:blipFill>
        <p:spPr>
          <a:xfrm rot="625800">
            <a:off x="3601800" y="1784520"/>
            <a:ext cx="914040" cy="914040"/>
          </a:xfrm>
          <a:prstGeom prst="rect">
            <a:avLst/>
          </a:prstGeom>
          <a:ln w="0">
            <a:noFill/>
          </a:ln>
        </p:spPr>
      </p:pic>
      <p:sp>
        <p:nvSpPr>
          <p:cNvPr id="150" name="PlaceHolder 2"/>
          <p:cNvSpPr>
            <a:spLocks noGrp="1"/>
          </p:cNvSpPr>
          <p:nvPr>
            <p:ph type="sldNum" idx="4"/>
          </p:nvPr>
        </p:nvSpPr>
        <p:spPr>
          <a:xfrm>
            <a:off x="88970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9707681-6CAF-4252-AA83-B97545273F7C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2</a:t>
            </a:fld>
            <a:endParaRPr b="0" lang="ru-RU" sz="1200" spc="-1" strike="noStrike">
              <a:latin typeface="Tinos"/>
            </a:endParaRPr>
          </a:p>
        </p:txBody>
      </p:sp>
      <p:sp>
        <p:nvSpPr>
          <p:cNvPr id="151" name="Прямоугольник 2"/>
          <p:cNvSpPr/>
          <p:nvPr/>
        </p:nvSpPr>
        <p:spPr>
          <a:xfrm>
            <a:off x="6877440" y="2509920"/>
            <a:ext cx="4378320" cy="410184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TextBox 26"/>
          <p:cNvSpPr/>
          <p:nvPr/>
        </p:nvSpPr>
        <p:spPr>
          <a:xfrm>
            <a:off x="7126200" y="2981520"/>
            <a:ext cx="3457080" cy="276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Не осознают свое состояние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Забывают жалобы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Отвечают на другие вопросы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Сложно объяснить врачу свое состояние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Трудно понять назначения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Время приема выходит за рамки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Растет нагрузка на врача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153" name="Прямоугольник: скругленные углы 13"/>
          <p:cNvSpPr/>
          <p:nvPr/>
        </p:nvSpPr>
        <p:spPr>
          <a:xfrm>
            <a:off x="6766560" y="1712160"/>
            <a:ext cx="4600080" cy="98280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TextBox 25"/>
          <p:cNvSpPr/>
          <p:nvPr/>
        </p:nvSpPr>
        <p:spPr>
          <a:xfrm>
            <a:off x="7126200" y="1839960"/>
            <a:ext cx="3541680" cy="77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80000"/>
              </a:lnSpc>
              <a:buNone/>
            </a:pPr>
            <a:r>
              <a:rPr b="1" lang="ru-RU" sz="2800" spc="-1" strike="noStrike">
                <a:solidFill>
                  <a:srgbClr val="ffffff"/>
                </a:solidFill>
                <a:latin typeface="Gilroy"/>
              </a:rPr>
              <a:t>Слышащие пациенты</a:t>
            </a:r>
            <a:endParaRPr b="0" lang="ru-RU" sz="2800" spc="-1" strike="noStrike">
              <a:latin typeface="XO Oriel"/>
            </a:endParaRPr>
          </a:p>
        </p:txBody>
      </p:sp>
      <p:pic>
        <p:nvPicPr>
          <p:cNvPr id="155" name="Рисунок 22" descr="Ухо"/>
          <p:cNvPicPr/>
          <p:nvPr/>
        </p:nvPicPr>
        <p:blipFill>
          <a:blip r:embed="rId2"/>
          <a:stretch/>
        </p:blipFill>
        <p:spPr>
          <a:xfrm rot="625800">
            <a:off x="10299600" y="1765440"/>
            <a:ext cx="914040" cy="914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784800" y="132120"/>
            <a:ext cx="11173320" cy="1161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3600" spc="-1" strike="noStrike">
                <a:solidFill>
                  <a:srgbClr val="364d74"/>
                </a:solidFill>
                <a:latin typeface="Gilroy"/>
                <a:ea typeface="PT Astra Serif"/>
              </a:rPr>
              <a:t>Область внедрения</a:t>
            </a:r>
            <a:br>
              <a:rPr sz="3600"/>
            </a:br>
            <a:r>
              <a:rPr b="1" lang="ru-RU" sz="3600" spc="-1" strike="noStrike">
                <a:solidFill>
                  <a:srgbClr val="364d74"/>
                </a:solidFill>
                <a:latin typeface="Gilroy"/>
                <a:ea typeface="PT Astra Serif"/>
              </a:rPr>
              <a:t>обоснование решения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sldNum" idx="5"/>
          </p:nvPr>
        </p:nvSpPr>
        <p:spPr>
          <a:xfrm>
            <a:off x="8610480" y="63306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B056010-B459-44F6-8D0D-FA7A736B83FC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2</a:t>
            </a:fld>
            <a:endParaRPr b="0" lang="ru-RU" sz="1200" spc="-1" strike="noStrike">
              <a:latin typeface="Tinos"/>
            </a:endParaRPr>
          </a:p>
        </p:txBody>
      </p:sp>
      <p:sp>
        <p:nvSpPr>
          <p:cNvPr id="158" name="Прямоугольник 1"/>
          <p:cNvSpPr/>
          <p:nvPr/>
        </p:nvSpPr>
        <p:spPr>
          <a:xfrm>
            <a:off x="1438200" y="2039040"/>
            <a:ext cx="9908280" cy="93348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Прямоугольник: скругленные углы 13"/>
          <p:cNvSpPr/>
          <p:nvPr/>
        </p:nvSpPr>
        <p:spPr>
          <a:xfrm>
            <a:off x="914760" y="1716480"/>
            <a:ext cx="2544480" cy="54360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Заголовок 1"/>
          <p:cNvSpPr/>
          <p:nvPr/>
        </p:nvSpPr>
        <p:spPr>
          <a:xfrm>
            <a:off x="1478520" y="1594080"/>
            <a:ext cx="1640520" cy="62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Область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161" name="Заголовок 1"/>
          <p:cNvSpPr/>
          <p:nvPr/>
        </p:nvSpPr>
        <p:spPr>
          <a:xfrm>
            <a:off x="2298960" y="2316960"/>
            <a:ext cx="7593840" cy="73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Медицина - электронная регистратура Доктор.71</a:t>
            </a:r>
            <a:endParaRPr b="0" lang="ru-RU" sz="2400" spc="-1" strike="noStrike">
              <a:latin typeface="XO Oriel"/>
            </a:endParaRPr>
          </a:p>
          <a:p>
            <a:pPr>
              <a:lnSpc>
                <a:spcPct val="80000"/>
              </a:lnSpc>
              <a:buNone/>
            </a:pPr>
            <a:endParaRPr b="0" lang="ru-RU" sz="2400" spc="-1" strike="noStrike">
              <a:latin typeface="XO Oriel"/>
            </a:endParaRPr>
          </a:p>
        </p:txBody>
      </p:sp>
      <p:sp>
        <p:nvSpPr>
          <p:cNvPr id="162" name="Прямоугольник 6"/>
          <p:cNvSpPr/>
          <p:nvPr/>
        </p:nvSpPr>
        <p:spPr>
          <a:xfrm>
            <a:off x="1438200" y="3450240"/>
            <a:ext cx="9908280" cy="129348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Прямоугольник: скругленные углы 13"/>
          <p:cNvSpPr/>
          <p:nvPr/>
        </p:nvSpPr>
        <p:spPr>
          <a:xfrm>
            <a:off x="914760" y="3127680"/>
            <a:ext cx="2544480" cy="54360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Заголовок 1"/>
          <p:cNvSpPr/>
          <p:nvPr/>
        </p:nvSpPr>
        <p:spPr>
          <a:xfrm>
            <a:off x="1168920" y="2982240"/>
            <a:ext cx="1869120" cy="62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ctr">
              <a:lnSpc>
                <a:spcPct val="80000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Решение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165" name="Заголовок 1"/>
          <p:cNvSpPr/>
          <p:nvPr/>
        </p:nvSpPr>
        <p:spPr>
          <a:xfrm>
            <a:off x="2595600" y="4129560"/>
            <a:ext cx="7593840" cy="73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Пациент записывается к врачу</a:t>
            </a:r>
            <a:endParaRPr b="0" lang="ru-RU" sz="2400" spc="-1" strike="noStrike">
              <a:latin typeface="XO Oriel"/>
            </a:endParaRPr>
          </a:p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ПО проводит опрос по жалобам</a:t>
            </a:r>
            <a:endParaRPr b="0" lang="ru-RU" sz="2400" spc="-1" strike="noStrike">
              <a:latin typeface="XO Oriel"/>
            </a:endParaRPr>
          </a:p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Результаты передаются врачу до приема</a:t>
            </a:r>
            <a:endParaRPr b="0" lang="ru-RU" sz="2400" spc="-1" strike="noStrike">
              <a:latin typeface="XO Oriel"/>
            </a:endParaRPr>
          </a:p>
          <a:p>
            <a:pPr algn="ctr">
              <a:lnSpc>
                <a:spcPct val="80000"/>
              </a:lnSpc>
              <a:buNone/>
            </a:pPr>
            <a:endParaRPr b="0" lang="ru-RU" sz="2400" spc="-1" strike="noStrike">
              <a:latin typeface="XO Oriel"/>
            </a:endParaRPr>
          </a:p>
        </p:txBody>
      </p:sp>
      <p:sp>
        <p:nvSpPr>
          <p:cNvPr id="166" name="Прямоугольник 11"/>
          <p:cNvSpPr/>
          <p:nvPr/>
        </p:nvSpPr>
        <p:spPr>
          <a:xfrm>
            <a:off x="1438200" y="5221080"/>
            <a:ext cx="9908280" cy="129348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: скругленные углы 13"/>
          <p:cNvSpPr/>
          <p:nvPr/>
        </p:nvSpPr>
        <p:spPr>
          <a:xfrm>
            <a:off x="914760" y="4898880"/>
            <a:ext cx="2544480" cy="54360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Заголовок 1"/>
          <p:cNvSpPr/>
          <p:nvPr/>
        </p:nvSpPr>
        <p:spPr>
          <a:xfrm>
            <a:off x="784800" y="4746240"/>
            <a:ext cx="2711880" cy="62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ctr">
              <a:lnSpc>
                <a:spcPct val="80000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Обоснование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169" name="Заголовок 1"/>
          <p:cNvSpPr/>
          <p:nvPr/>
        </p:nvSpPr>
        <p:spPr>
          <a:xfrm>
            <a:off x="3294360" y="5302440"/>
            <a:ext cx="2987640" cy="103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Быстро</a:t>
            </a:r>
            <a:endParaRPr b="0" lang="ru-RU" sz="2400" spc="-1" strike="noStrike">
              <a:latin typeface="XO Oriel"/>
            </a:endParaRPr>
          </a:p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Экономно</a:t>
            </a:r>
            <a:endParaRPr b="0" lang="ru-RU" sz="2400" spc="-1" strike="noStrike">
              <a:latin typeface="XO Oriel"/>
            </a:endParaRPr>
          </a:p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Глубокий опрос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170" name="Заголовок 1"/>
          <p:cNvSpPr/>
          <p:nvPr/>
        </p:nvSpPr>
        <p:spPr>
          <a:xfrm>
            <a:off x="6282360" y="5482440"/>
            <a:ext cx="3140640" cy="7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Понятно и просто</a:t>
            </a:r>
            <a:endParaRPr b="0" lang="ru-RU" sz="2400" spc="-1" strike="noStrike">
              <a:latin typeface="XO Oriel"/>
            </a:endParaRPr>
          </a:p>
          <a:p>
            <a:pPr marL="343080" indent="-343080" algn="ctr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ffffff"/>
                </a:solidFill>
                <a:latin typeface="Gilroy"/>
                <a:ea typeface="PT Astra Serif"/>
              </a:rPr>
              <a:t>Объективно</a:t>
            </a:r>
            <a:endParaRPr b="0" lang="ru-RU" sz="2400" spc="-1" strike="noStrike"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: скругленные углы 13"/>
          <p:cNvSpPr/>
          <p:nvPr/>
        </p:nvSpPr>
        <p:spPr>
          <a:xfrm>
            <a:off x="914760" y="2068560"/>
            <a:ext cx="4899960" cy="4287600"/>
          </a:xfrm>
          <a:prstGeom prst="roundRect">
            <a:avLst>
              <a:gd name="adj" fmla="val 4364"/>
            </a:avLst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Прямоугольник: скругленные углы 13"/>
          <p:cNvSpPr/>
          <p:nvPr/>
        </p:nvSpPr>
        <p:spPr>
          <a:xfrm>
            <a:off x="6458760" y="2068560"/>
            <a:ext cx="4899960" cy="4287600"/>
          </a:xfrm>
          <a:prstGeom prst="roundRect">
            <a:avLst>
              <a:gd name="adj" fmla="val 4141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Freeform 4"/>
          <p:cNvSpPr/>
          <p:nvPr/>
        </p:nvSpPr>
        <p:spPr>
          <a:xfrm>
            <a:off x="7133760" y="2798280"/>
            <a:ext cx="3549600" cy="2615040"/>
          </a:xfrm>
          <a:custGeom>
            <a:avLst/>
            <a:gdLst/>
            <a:ahLst/>
            <a:rect l="l" t="t" r="r" b="b"/>
            <a:pathLst>
              <a:path w="10572976" h="7789027">
                <a:moveTo>
                  <a:pt x="0" y="0"/>
                </a:moveTo>
                <a:lnTo>
                  <a:pt x="10572976" y="0"/>
                </a:lnTo>
                <a:lnTo>
                  <a:pt x="10572976" y="7789027"/>
                </a:lnTo>
                <a:lnTo>
                  <a:pt x="0" y="778902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770400" y="-451800"/>
            <a:ext cx="7930080" cy="1471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  <a:ea typeface="PT Astra Serif"/>
              </a:rPr>
              <a:t>Работа технологии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Заголовок 1"/>
          <p:cNvSpPr/>
          <p:nvPr/>
        </p:nvSpPr>
        <p:spPr>
          <a:xfrm>
            <a:off x="770400" y="560160"/>
            <a:ext cx="7930080" cy="14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3200" spc="-1" strike="noStrike">
                <a:solidFill>
                  <a:srgbClr val="364d74"/>
                </a:solidFill>
                <a:latin typeface="Gilroy"/>
                <a:ea typeface="PT Astra Serif"/>
              </a:rPr>
              <a:t>Пациент</a:t>
            </a:r>
            <a:endParaRPr b="0" lang="ru-RU" sz="3200" spc="-1" strike="noStrike">
              <a:latin typeface="XO Oriel"/>
            </a:endParaRPr>
          </a:p>
        </p:txBody>
      </p:sp>
      <p:sp>
        <p:nvSpPr>
          <p:cNvPr id="176" name="Заголовок 1"/>
          <p:cNvSpPr/>
          <p:nvPr/>
        </p:nvSpPr>
        <p:spPr>
          <a:xfrm>
            <a:off x="6354000" y="560160"/>
            <a:ext cx="7930080" cy="14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3200" spc="-1" strike="noStrike">
                <a:solidFill>
                  <a:srgbClr val="ef5f3a"/>
                </a:solidFill>
                <a:latin typeface="Gilroy"/>
                <a:ea typeface="PT Astra Serif"/>
              </a:rPr>
              <a:t>Врач</a:t>
            </a:r>
            <a:endParaRPr b="0" lang="ru-RU" sz="3200" spc="-1" strike="noStrike">
              <a:latin typeface="XO Oriel"/>
            </a:endParaRPr>
          </a:p>
        </p:txBody>
      </p:sp>
      <p:grpSp>
        <p:nvGrpSpPr>
          <p:cNvPr id="177" name="Группа 5"/>
          <p:cNvGrpSpPr/>
          <p:nvPr/>
        </p:nvGrpSpPr>
        <p:grpSpPr>
          <a:xfrm>
            <a:off x="1355040" y="2640600"/>
            <a:ext cx="4235400" cy="3470040"/>
            <a:chOff x="1355040" y="2640600"/>
            <a:chExt cx="4235400" cy="3470040"/>
          </a:xfrm>
        </p:grpSpPr>
        <p:pic>
          <p:nvPicPr>
            <p:cNvPr id="178" name="Рисунок 23" descr=""/>
            <p:cNvPicPr/>
            <p:nvPr/>
          </p:nvPicPr>
          <p:blipFill>
            <a:blip r:embed="rId2"/>
            <a:stretch/>
          </p:blipFill>
          <p:spPr>
            <a:xfrm>
              <a:off x="1355040" y="2708640"/>
              <a:ext cx="724680" cy="1601640"/>
            </a:xfrm>
            <a:prstGeom prst="rect">
              <a:avLst/>
            </a:prstGeom>
            <a:ln w="0">
              <a:noFill/>
            </a:ln>
            <a:effectLst>
              <a:outerShdw algn="ctr" blurRad="181080" dir="3310530" dist="50432" rotWithShape="0" sx="98000" sy="98000">
                <a:srgbClr val="000000">
                  <a:alpha val="89000"/>
                </a:srgbClr>
              </a:outerShdw>
            </a:effectLst>
          </p:spPr>
        </p:pic>
        <p:pic>
          <p:nvPicPr>
            <p:cNvPr id="179" name="Рисунок 7" descr=""/>
            <p:cNvPicPr/>
            <p:nvPr/>
          </p:nvPicPr>
          <p:blipFill>
            <a:blip r:embed="rId3"/>
            <a:srcRect l="0" t="0" r="21688" b="0"/>
            <a:stretch/>
          </p:blipFill>
          <p:spPr>
            <a:xfrm>
              <a:off x="2080440" y="2640600"/>
              <a:ext cx="3146760" cy="1801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0" name="Freeform 5"/>
            <p:cNvSpPr/>
            <p:nvPr/>
          </p:nvSpPr>
          <p:spPr>
            <a:xfrm>
              <a:off x="3259440" y="4165920"/>
              <a:ext cx="2331000" cy="1944720"/>
            </a:xfrm>
            <a:custGeom>
              <a:avLst/>
              <a:gdLst/>
              <a:ahLst/>
              <a:rect l="l" t="t" r="r" b="b"/>
              <a:pathLst>
                <a:path w="9254007" h="7749383">
                  <a:moveTo>
                    <a:pt x="0" y="0"/>
                  </a:moveTo>
                  <a:lnTo>
                    <a:pt x="9254008" y="0"/>
                  </a:lnTo>
                  <a:lnTo>
                    <a:pt x="9254008" y="7749382"/>
                  </a:lnTo>
                  <a:lnTo>
                    <a:pt x="0" y="774938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" name="Прямая со стрелкой 11"/>
            <p:cNvSpPr/>
            <p:nvPr/>
          </p:nvSpPr>
          <p:spPr>
            <a:xfrm>
              <a:off x="4281840" y="4105800"/>
              <a:ext cx="239400" cy="37224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76200">
              <a:solidFill>
                <a:srgbClr val="364d74"/>
              </a:solidFill>
              <a:tailEnd len="med" type="triangle" w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82" name="PlaceHolder 2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63FD4AB-B4B2-4A30-BB8C-B9ADE6D1E6EA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Прямоугольник: скругленные углы 13"/>
          <p:cNvSpPr/>
          <p:nvPr/>
        </p:nvSpPr>
        <p:spPr>
          <a:xfrm>
            <a:off x="914760" y="1836720"/>
            <a:ext cx="4899960" cy="4519440"/>
          </a:xfrm>
          <a:prstGeom prst="roundRect">
            <a:avLst>
              <a:gd name="adj" fmla="val 4364"/>
            </a:avLst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Прямоугольник: скругленные углы 13"/>
          <p:cNvSpPr/>
          <p:nvPr/>
        </p:nvSpPr>
        <p:spPr>
          <a:xfrm>
            <a:off x="6458760" y="1836720"/>
            <a:ext cx="4899960" cy="4519440"/>
          </a:xfrm>
          <a:prstGeom prst="roundRect">
            <a:avLst>
              <a:gd name="adj" fmla="val 4141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770400" y="-430920"/>
            <a:ext cx="7930080" cy="1471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  <a:ea typeface="PT Astra Serif"/>
              </a:rPr>
              <a:t>Стек технологий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Прямоугольник: скругленные углы 13"/>
          <p:cNvSpPr/>
          <p:nvPr/>
        </p:nvSpPr>
        <p:spPr>
          <a:xfrm>
            <a:off x="7190280" y="3112200"/>
            <a:ext cx="3459600" cy="398160"/>
          </a:xfrm>
          <a:prstGeom prst="roundRect">
            <a:avLst>
              <a:gd name="adj" fmla="val 9547"/>
            </a:avLst>
          </a:prstGeom>
          <a:solidFill>
            <a:schemeClr val="bg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f5f3a"/>
                </a:solidFill>
                <a:latin typeface="Gilroy"/>
              </a:rPr>
              <a:t>Python</a:t>
            </a:r>
            <a:endParaRPr b="0" lang="ru-RU" sz="1800" spc="-1" strike="noStrike">
              <a:latin typeface="XO Oriel"/>
            </a:endParaRPr>
          </a:p>
        </p:txBody>
      </p:sp>
      <p:sp>
        <p:nvSpPr>
          <p:cNvPr id="187" name="TextBox 19"/>
          <p:cNvSpPr/>
          <p:nvPr/>
        </p:nvSpPr>
        <p:spPr>
          <a:xfrm>
            <a:off x="7190280" y="2007360"/>
            <a:ext cx="345960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700" spc="-1" strike="noStrike">
                <a:solidFill>
                  <a:srgbClr val="ffffff"/>
                </a:solidFill>
                <a:latin typeface="Gilroy"/>
              </a:rPr>
              <a:t>Серверная часть</a:t>
            </a:r>
            <a:endParaRPr b="0" lang="ru-RU" sz="2700" spc="-1" strike="noStrike">
              <a:latin typeface="XO Oriel"/>
            </a:endParaRPr>
          </a:p>
        </p:txBody>
      </p:sp>
      <p:sp>
        <p:nvSpPr>
          <p:cNvPr id="188" name="Прямоугольник: скругленные углы 13"/>
          <p:cNvSpPr/>
          <p:nvPr/>
        </p:nvSpPr>
        <p:spPr>
          <a:xfrm>
            <a:off x="7190280" y="3632760"/>
            <a:ext cx="3459600" cy="398160"/>
          </a:xfrm>
          <a:prstGeom prst="roundRect">
            <a:avLst>
              <a:gd name="adj" fmla="val 9547"/>
            </a:avLst>
          </a:prstGeom>
          <a:solidFill>
            <a:schemeClr val="bg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f5f3a"/>
                </a:solidFill>
                <a:latin typeface="Gilroy"/>
              </a:rPr>
              <a:t>T</a:t>
            </a:r>
            <a:r>
              <a:rPr b="1" lang="en" sz="1800" spc="-1" strike="noStrike">
                <a:solidFill>
                  <a:srgbClr val="ef5f3a"/>
                </a:solidFill>
                <a:latin typeface="Gilroy"/>
              </a:rPr>
              <a:t>ensorFlow</a:t>
            </a:r>
            <a:endParaRPr b="0" lang="ru-RU" sz="1800" spc="-1" strike="noStrike">
              <a:latin typeface="XO Oriel"/>
            </a:endParaRPr>
          </a:p>
        </p:txBody>
      </p:sp>
      <p:sp>
        <p:nvSpPr>
          <p:cNvPr id="189" name="Прямоугольник: скругленные углы 13"/>
          <p:cNvSpPr/>
          <p:nvPr/>
        </p:nvSpPr>
        <p:spPr>
          <a:xfrm>
            <a:off x="7190280" y="4152960"/>
            <a:ext cx="3459600" cy="398160"/>
          </a:xfrm>
          <a:prstGeom prst="roundRect">
            <a:avLst>
              <a:gd name="adj" fmla="val 9547"/>
            </a:avLst>
          </a:prstGeom>
          <a:solidFill>
            <a:schemeClr val="bg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f5f3a"/>
                </a:solidFill>
                <a:latin typeface="Gilroy"/>
              </a:rPr>
              <a:t>ClickHous</a:t>
            </a:r>
            <a:endParaRPr b="0" lang="ru-RU" sz="1800" spc="-1" strike="noStrike">
              <a:latin typeface="XO Oriel"/>
            </a:endParaRPr>
          </a:p>
        </p:txBody>
      </p:sp>
      <p:sp>
        <p:nvSpPr>
          <p:cNvPr id="190" name="Прямоугольник: скругленные углы 13"/>
          <p:cNvSpPr/>
          <p:nvPr/>
        </p:nvSpPr>
        <p:spPr>
          <a:xfrm>
            <a:off x="7190280" y="4673160"/>
            <a:ext cx="3459600" cy="398160"/>
          </a:xfrm>
          <a:prstGeom prst="roundRect">
            <a:avLst>
              <a:gd name="adj" fmla="val 9547"/>
            </a:avLst>
          </a:prstGeom>
          <a:solidFill>
            <a:schemeClr val="bg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" sz="1800" spc="-1" strike="noStrike">
                <a:solidFill>
                  <a:srgbClr val="ef5f3a"/>
                </a:solidFill>
                <a:latin typeface="Gilroy"/>
              </a:rPr>
              <a:t>PHP8</a:t>
            </a:r>
            <a:endParaRPr b="0" lang="ru-RU" sz="1800" spc="-1" strike="noStrike">
              <a:latin typeface="XO Oriel"/>
            </a:endParaRPr>
          </a:p>
        </p:txBody>
      </p:sp>
      <p:sp>
        <p:nvSpPr>
          <p:cNvPr id="191" name="Прямоугольник: скругленные углы 13"/>
          <p:cNvSpPr/>
          <p:nvPr/>
        </p:nvSpPr>
        <p:spPr>
          <a:xfrm>
            <a:off x="7190280" y="5193720"/>
            <a:ext cx="3459600" cy="398160"/>
          </a:xfrm>
          <a:prstGeom prst="roundRect">
            <a:avLst>
              <a:gd name="adj" fmla="val 9547"/>
            </a:avLst>
          </a:prstGeom>
          <a:solidFill>
            <a:schemeClr val="bg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f5f3a"/>
                </a:solidFill>
                <a:latin typeface="Gilroy"/>
              </a:rPr>
              <a:t>Laravel</a:t>
            </a:r>
            <a:endParaRPr b="0" lang="ru-RU" sz="1800" spc="-1" strike="noStrike">
              <a:latin typeface="XO Oriel"/>
            </a:endParaRPr>
          </a:p>
        </p:txBody>
      </p:sp>
      <p:sp>
        <p:nvSpPr>
          <p:cNvPr id="192" name="Прямоугольник: скругленные углы 13"/>
          <p:cNvSpPr/>
          <p:nvPr/>
        </p:nvSpPr>
        <p:spPr>
          <a:xfrm>
            <a:off x="7190280" y="5713920"/>
            <a:ext cx="3459600" cy="398160"/>
          </a:xfrm>
          <a:prstGeom prst="roundRect">
            <a:avLst>
              <a:gd name="adj" fmla="val 9547"/>
            </a:avLst>
          </a:prstGeom>
          <a:solidFill>
            <a:schemeClr val="bg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f5f3a"/>
                </a:solidFill>
                <a:latin typeface="Gilroy"/>
              </a:rPr>
              <a:t>Mysql</a:t>
            </a:r>
            <a:endParaRPr b="0" lang="ru-RU" sz="1800" spc="-1" strike="noStrike">
              <a:latin typeface="XO Oriel"/>
            </a:endParaRPr>
          </a:p>
        </p:txBody>
      </p:sp>
      <p:sp>
        <p:nvSpPr>
          <p:cNvPr id="193" name="Прямоугольник: скругленные углы 13"/>
          <p:cNvSpPr/>
          <p:nvPr/>
        </p:nvSpPr>
        <p:spPr>
          <a:xfrm>
            <a:off x="7190280" y="2592000"/>
            <a:ext cx="3459600" cy="398160"/>
          </a:xfrm>
          <a:prstGeom prst="roundRect">
            <a:avLst>
              <a:gd name="adj" fmla="val 9547"/>
            </a:avLst>
          </a:prstGeom>
          <a:solidFill>
            <a:schemeClr val="bg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f5f3a"/>
                </a:solidFill>
                <a:latin typeface="Gilroy"/>
              </a:rPr>
              <a:t>YandexCloud</a:t>
            </a:r>
            <a:endParaRPr b="0" lang="ru-RU" sz="1800" spc="-1" strike="noStrike">
              <a:latin typeface="XO Orie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ldNum" idx="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1D37723-174D-4467-81C1-170F0264715D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  <p:grpSp>
        <p:nvGrpSpPr>
          <p:cNvPr id="195" name="Группа 5"/>
          <p:cNvGrpSpPr/>
          <p:nvPr/>
        </p:nvGrpSpPr>
        <p:grpSpPr>
          <a:xfrm>
            <a:off x="1722960" y="2826720"/>
            <a:ext cx="3459600" cy="590040"/>
            <a:chOff x="1722960" y="2826720"/>
            <a:chExt cx="3459600" cy="590040"/>
          </a:xfrm>
        </p:grpSpPr>
        <p:sp>
          <p:nvSpPr>
            <p:cNvPr id="196" name="Прямоугольник: скругленные углы 13"/>
            <p:cNvSpPr/>
            <p:nvPr/>
          </p:nvSpPr>
          <p:spPr>
            <a:xfrm>
              <a:off x="1722960" y="2826720"/>
              <a:ext cx="3459600" cy="590040"/>
            </a:xfrm>
            <a:prstGeom prst="roundRect">
              <a:avLst>
                <a:gd name="adj" fmla="val 9547"/>
              </a:avLst>
            </a:prstGeom>
            <a:solidFill>
              <a:schemeClr val="bg1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97" name="TextBox 10"/>
            <p:cNvSpPr/>
            <p:nvPr/>
          </p:nvSpPr>
          <p:spPr>
            <a:xfrm>
              <a:off x="1910880" y="2876760"/>
              <a:ext cx="3083760" cy="45612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  <a:buNone/>
              </a:pPr>
              <a:r>
                <a:rPr b="1" lang="en-US" sz="2400" spc="-1" strike="noStrike">
                  <a:solidFill>
                    <a:srgbClr val="364d74"/>
                  </a:solidFill>
                  <a:latin typeface="Gilroy"/>
                </a:rPr>
                <a:t>Html5</a:t>
              </a:r>
              <a:endParaRPr b="0" lang="ru-RU" sz="2400" spc="-1" strike="noStrike">
                <a:latin typeface="XO Oriel"/>
              </a:endParaRPr>
            </a:p>
          </p:txBody>
        </p:sp>
      </p:grpSp>
      <p:sp>
        <p:nvSpPr>
          <p:cNvPr id="198" name="TextBox 16"/>
          <p:cNvSpPr/>
          <p:nvPr/>
        </p:nvSpPr>
        <p:spPr>
          <a:xfrm>
            <a:off x="1722960" y="2008800"/>
            <a:ext cx="345960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700" spc="-1" strike="noStrike">
                <a:solidFill>
                  <a:srgbClr val="ffffff"/>
                </a:solidFill>
                <a:latin typeface="Gilroy"/>
              </a:rPr>
              <a:t>Клиентская часть</a:t>
            </a:r>
            <a:endParaRPr b="0" lang="ru-RU" sz="2700" spc="-1" strike="noStrike">
              <a:latin typeface="XO Oriel"/>
            </a:endParaRPr>
          </a:p>
        </p:txBody>
      </p:sp>
      <p:grpSp>
        <p:nvGrpSpPr>
          <p:cNvPr id="199" name="Группа 4"/>
          <p:cNvGrpSpPr/>
          <p:nvPr/>
        </p:nvGrpSpPr>
        <p:grpSpPr>
          <a:xfrm>
            <a:off x="1722960" y="3662280"/>
            <a:ext cx="3459600" cy="590040"/>
            <a:chOff x="1722960" y="3662280"/>
            <a:chExt cx="3459600" cy="590040"/>
          </a:xfrm>
        </p:grpSpPr>
        <p:sp>
          <p:nvSpPr>
            <p:cNvPr id="200" name="Прямоугольник: скругленные углы 13"/>
            <p:cNvSpPr/>
            <p:nvPr/>
          </p:nvSpPr>
          <p:spPr>
            <a:xfrm>
              <a:off x="1722960" y="3662280"/>
              <a:ext cx="3459600" cy="590040"/>
            </a:xfrm>
            <a:prstGeom prst="roundRect">
              <a:avLst>
                <a:gd name="adj" fmla="val 9547"/>
              </a:avLst>
            </a:prstGeom>
            <a:solidFill>
              <a:schemeClr val="bg1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1" name="TextBox 17"/>
            <p:cNvSpPr/>
            <p:nvPr/>
          </p:nvSpPr>
          <p:spPr>
            <a:xfrm>
              <a:off x="1910880" y="3708720"/>
              <a:ext cx="3083760" cy="45612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  <a:buNone/>
              </a:pPr>
              <a:r>
                <a:rPr b="1" lang="en-US" sz="2400" spc="-1" strike="noStrike">
                  <a:solidFill>
                    <a:srgbClr val="364d74"/>
                  </a:solidFill>
                  <a:latin typeface="Gilroy"/>
                </a:rPr>
                <a:t>JavaScript</a:t>
              </a:r>
              <a:endParaRPr b="0" lang="ru-RU" sz="2400" spc="-1" strike="noStrike">
                <a:latin typeface="XO Oriel"/>
              </a:endParaRPr>
            </a:p>
          </p:txBody>
        </p:sp>
      </p:grpSp>
      <p:grpSp>
        <p:nvGrpSpPr>
          <p:cNvPr id="202" name="Группа 3"/>
          <p:cNvGrpSpPr/>
          <p:nvPr/>
        </p:nvGrpSpPr>
        <p:grpSpPr>
          <a:xfrm>
            <a:off x="1722960" y="4453200"/>
            <a:ext cx="3459600" cy="590040"/>
            <a:chOff x="1722960" y="4453200"/>
            <a:chExt cx="3459600" cy="590040"/>
          </a:xfrm>
        </p:grpSpPr>
        <p:sp>
          <p:nvSpPr>
            <p:cNvPr id="203" name="Прямоугольник: скругленные углы 13"/>
            <p:cNvSpPr/>
            <p:nvPr/>
          </p:nvSpPr>
          <p:spPr>
            <a:xfrm>
              <a:off x="1722960" y="4453200"/>
              <a:ext cx="3459600" cy="590040"/>
            </a:xfrm>
            <a:prstGeom prst="roundRect">
              <a:avLst>
                <a:gd name="adj" fmla="val 9547"/>
              </a:avLst>
            </a:prstGeom>
            <a:solidFill>
              <a:schemeClr val="bg1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4" name="TextBox 18"/>
            <p:cNvSpPr/>
            <p:nvPr/>
          </p:nvSpPr>
          <p:spPr>
            <a:xfrm>
              <a:off x="1872720" y="4517640"/>
              <a:ext cx="3083760" cy="45612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  <a:buNone/>
              </a:pPr>
              <a:r>
                <a:rPr b="1" lang="en" sz="2400" spc="-1" strike="noStrike">
                  <a:solidFill>
                    <a:srgbClr val="364d74"/>
                  </a:solidFill>
                  <a:latin typeface="Gilroy"/>
                </a:rPr>
                <a:t>Adaptive Layout</a:t>
              </a:r>
              <a:endParaRPr b="0" lang="ru-RU" sz="2400" spc="-1" strike="noStrike">
                <a:latin typeface="XO Orie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Группа 10"/>
          <p:cNvGrpSpPr/>
          <p:nvPr/>
        </p:nvGrpSpPr>
        <p:grpSpPr>
          <a:xfrm>
            <a:off x="836280" y="1836720"/>
            <a:ext cx="10518840" cy="4519080"/>
            <a:chOff x="836280" y="1836720"/>
            <a:chExt cx="10518840" cy="4519080"/>
          </a:xfrm>
        </p:grpSpPr>
        <p:sp>
          <p:nvSpPr>
            <p:cNvPr id="206" name="Прямоугольник: скругленные углы 13"/>
            <p:cNvSpPr/>
            <p:nvPr/>
          </p:nvSpPr>
          <p:spPr>
            <a:xfrm>
              <a:off x="836280" y="1836720"/>
              <a:ext cx="10518840" cy="71028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7" name="Прямоугольник: скругленные углы 13"/>
            <p:cNvSpPr/>
            <p:nvPr/>
          </p:nvSpPr>
          <p:spPr>
            <a:xfrm>
              <a:off x="836280" y="2598480"/>
              <a:ext cx="10518840" cy="71028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8" name="Прямоугольник: скругленные углы 13"/>
            <p:cNvSpPr/>
            <p:nvPr/>
          </p:nvSpPr>
          <p:spPr>
            <a:xfrm>
              <a:off x="836280" y="3360240"/>
              <a:ext cx="10518840" cy="71028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9" name="Прямоугольник: скругленные углы 13"/>
            <p:cNvSpPr/>
            <p:nvPr/>
          </p:nvSpPr>
          <p:spPr>
            <a:xfrm>
              <a:off x="836280" y="4122000"/>
              <a:ext cx="10518840" cy="71028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0" name="Прямоугольник: скругленные углы 13"/>
            <p:cNvSpPr/>
            <p:nvPr/>
          </p:nvSpPr>
          <p:spPr>
            <a:xfrm>
              <a:off x="836280" y="4883760"/>
              <a:ext cx="10518840" cy="71028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1" name="Прямоугольник: скругленные углы 13"/>
            <p:cNvSpPr/>
            <p:nvPr/>
          </p:nvSpPr>
          <p:spPr>
            <a:xfrm>
              <a:off x="836280" y="5645520"/>
              <a:ext cx="10518840" cy="71028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12" name="Группа 11"/>
          <p:cNvGrpSpPr/>
          <p:nvPr/>
        </p:nvGrpSpPr>
        <p:grpSpPr>
          <a:xfrm>
            <a:off x="834840" y="1836720"/>
            <a:ext cx="1199520" cy="4519080"/>
            <a:chOff x="834840" y="1836720"/>
            <a:chExt cx="1199520" cy="4519080"/>
          </a:xfrm>
        </p:grpSpPr>
        <p:sp>
          <p:nvSpPr>
            <p:cNvPr id="213" name="Прямоугольник: скругленные углы 13"/>
            <p:cNvSpPr/>
            <p:nvPr/>
          </p:nvSpPr>
          <p:spPr>
            <a:xfrm>
              <a:off x="834840" y="1836720"/>
              <a:ext cx="1199520" cy="71028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4" name="Прямоугольник: скругленные углы 13"/>
            <p:cNvSpPr/>
            <p:nvPr/>
          </p:nvSpPr>
          <p:spPr>
            <a:xfrm>
              <a:off x="834840" y="2598480"/>
              <a:ext cx="1199520" cy="71028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5" name="Прямоугольник: скругленные углы 13"/>
            <p:cNvSpPr/>
            <p:nvPr/>
          </p:nvSpPr>
          <p:spPr>
            <a:xfrm>
              <a:off x="834840" y="3360240"/>
              <a:ext cx="1199520" cy="71028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6" name="Прямоугольник: скругленные углы 13"/>
            <p:cNvSpPr/>
            <p:nvPr/>
          </p:nvSpPr>
          <p:spPr>
            <a:xfrm>
              <a:off x="834840" y="4122000"/>
              <a:ext cx="1199520" cy="71028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7" name="Прямоугольник: скругленные углы 13"/>
            <p:cNvSpPr/>
            <p:nvPr/>
          </p:nvSpPr>
          <p:spPr>
            <a:xfrm>
              <a:off x="834840" y="4883760"/>
              <a:ext cx="1199520" cy="71028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8" name="Прямоугольник: скругленные углы 13"/>
            <p:cNvSpPr/>
            <p:nvPr/>
          </p:nvSpPr>
          <p:spPr>
            <a:xfrm>
              <a:off x="834840" y="5645520"/>
              <a:ext cx="1199520" cy="71028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770400" y="-450000"/>
            <a:ext cx="7930080" cy="1471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</a:rPr>
              <a:t>Этапы разработки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0" name="TextBox 1"/>
          <p:cNvSpPr/>
          <p:nvPr/>
        </p:nvSpPr>
        <p:spPr>
          <a:xfrm>
            <a:off x="664920" y="1762200"/>
            <a:ext cx="10332720" cy="455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11000"/>
              </a:lnSpc>
              <a:buNone/>
            </a:pPr>
            <a:r>
              <a:rPr b="1" lang="ru-RU" sz="4400" spc="-1" strike="noStrike">
                <a:solidFill>
                  <a:srgbClr val="ffffff"/>
                </a:solidFill>
                <a:latin typeface="Gilroy"/>
              </a:rPr>
              <a:t>1</a:t>
            </a:r>
            <a:r>
              <a:rPr b="0" lang="ru-RU" sz="2800" spc="-1" strike="noStrike">
                <a:solidFill>
                  <a:srgbClr val="ffffff"/>
                </a:solidFill>
                <a:latin typeface="Gilroy"/>
              </a:rPr>
              <a:t>        </a:t>
            </a:r>
            <a:r>
              <a:rPr b="0" lang="ru-RU" sz="2400" spc="-1" strike="noStrike">
                <a:solidFill>
                  <a:srgbClr val="ffffff"/>
                </a:solidFill>
                <a:latin typeface="Gilroy"/>
              </a:rPr>
              <a:t>Разработка ментальной карты посещения врача</a:t>
            </a:r>
            <a:endParaRPr b="0" lang="ru-RU" sz="2400" spc="-1" strike="noStrike">
              <a:latin typeface="XO Oriel"/>
            </a:endParaRPr>
          </a:p>
          <a:p>
            <a:pPr>
              <a:lnSpc>
                <a:spcPct val="111000"/>
              </a:lnSpc>
              <a:buNone/>
            </a:pPr>
            <a:r>
              <a:rPr b="1" lang="ru-RU" sz="4400" spc="-1" strike="noStrike">
                <a:solidFill>
                  <a:srgbClr val="ffffff"/>
                </a:solidFill>
                <a:latin typeface="Gilroy"/>
              </a:rPr>
              <a:t>2</a:t>
            </a:r>
            <a:r>
              <a:rPr b="0" lang="ru-RU" sz="2800" spc="-1" strike="noStrike">
                <a:solidFill>
                  <a:srgbClr val="ffffff"/>
                </a:solidFill>
                <a:latin typeface="Gilroy"/>
              </a:rPr>
              <a:t>       </a:t>
            </a:r>
            <a:r>
              <a:rPr b="0" lang="ru-RU" sz="2400" spc="-1" strike="noStrike">
                <a:solidFill>
                  <a:srgbClr val="ffffff"/>
                </a:solidFill>
                <a:latin typeface="Gilroy"/>
              </a:rPr>
              <a:t>Преобразование в ориентированный взвешенный граф</a:t>
            </a:r>
            <a:endParaRPr b="0" lang="ru-RU" sz="2400" spc="-1" strike="noStrike">
              <a:latin typeface="XO Oriel"/>
            </a:endParaRPr>
          </a:p>
          <a:p>
            <a:pPr>
              <a:lnSpc>
                <a:spcPct val="111000"/>
              </a:lnSpc>
              <a:buNone/>
            </a:pPr>
            <a:r>
              <a:rPr b="1" lang="ru-RU" sz="4400" spc="-1" strike="noStrike">
                <a:solidFill>
                  <a:srgbClr val="ffffff"/>
                </a:solidFill>
                <a:latin typeface="Gilroy"/>
              </a:rPr>
              <a:t>3</a:t>
            </a:r>
            <a:r>
              <a:rPr b="0" lang="ru-RU" sz="2800" spc="-1" strike="noStrike">
                <a:solidFill>
                  <a:srgbClr val="ffffff"/>
                </a:solidFill>
                <a:latin typeface="Gilroy"/>
              </a:rPr>
              <a:t>       </a:t>
            </a:r>
            <a:r>
              <a:rPr b="0" lang="ru-RU" sz="2400" spc="-1" strike="noStrike">
                <a:solidFill>
                  <a:srgbClr val="ffffff"/>
                </a:solidFill>
                <a:latin typeface="Gilroy"/>
              </a:rPr>
              <a:t>Разработка модели обучения и принятия решения</a:t>
            </a:r>
            <a:endParaRPr b="0" lang="ru-RU" sz="2400" spc="-1" strike="noStrike">
              <a:latin typeface="XO Oriel"/>
            </a:endParaRPr>
          </a:p>
          <a:p>
            <a:pPr>
              <a:lnSpc>
                <a:spcPct val="111000"/>
              </a:lnSpc>
              <a:buNone/>
            </a:pPr>
            <a:r>
              <a:rPr b="1" lang="ru-RU" sz="4400" spc="-1" strike="noStrike">
                <a:solidFill>
                  <a:srgbClr val="ffffff"/>
                </a:solidFill>
                <a:latin typeface="Gilroy"/>
              </a:rPr>
              <a:t>4</a:t>
            </a:r>
            <a:r>
              <a:rPr b="0" lang="ru-RU" sz="2800" spc="-1" strike="noStrike">
                <a:solidFill>
                  <a:srgbClr val="ffffff"/>
                </a:solidFill>
                <a:latin typeface="Gilroy"/>
              </a:rPr>
              <a:t>       </a:t>
            </a:r>
            <a:r>
              <a:rPr b="0" lang="ru-RU" sz="2400" spc="-1" strike="noStrike">
                <a:solidFill>
                  <a:srgbClr val="ffffff"/>
                </a:solidFill>
                <a:latin typeface="Gilroy"/>
              </a:rPr>
              <a:t>Тестирование и пилотные испытания</a:t>
            </a:r>
            <a:endParaRPr b="0" lang="ru-RU" sz="2400" spc="-1" strike="noStrike">
              <a:latin typeface="XO Oriel"/>
            </a:endParaRPr>
          </a:p>
          <a:p>
            <a:pPr>
              <a:lnSpc>
                <a:spcPct val="111000"/>
              </a:lnSpc>
              <a:buNone/>
            </a:pPr>
            <a:r>
              <a:rPr b="1" lang="ru-RU" sz="4400" spc="-1" strike="noStrike">
                <a:solidFill>
                  <a:srgbClr val="ffffff"/>
                </a:solidFill>
                <a:latin typeface="Gilroy"/>
              </a:rPr>
              <a:t>5</a:t>
            </a:r>
            <a:r>
              <a:rPr b="0" lang="ru-RU" sz="2800" spc="-1" strike="noStrike">
                <a:solidFill>
                  <a:srgbClr val="ffffff"/>
                </a:solidFill>
                <a:latin typeface="Gilroy"/>
              </a:rPr>
              <a:t>       </a:t>
            </a:r>
            <a:r>
              <a:rPr b="0" lang="ru-RU" sz="2400" spc="-1" strike="noStrike">
                <a:solidFill>
                  <a:srgbClr val="ffffff"/>
                </a:solidFill>
                <a:latin typeface="Gilroy"/>
              </a:rPr>
              <a:t>Внедрение</a:t>
            </a:r>
            <a:endParaRPr b="0" lang="ru-RU" sz="2400" spc="-1" strike="noStrike">
              <a:latin typeface="XO Oriel"/>
            </a:endParaRPr>
          </a:p>
          <a:p>
            <a:pPr>
              <a:lnSpc>
                <a:spcPct val="111000"/>
              </a:lnSpc>
              <a:buNone/>
            </a:pPr>
            <a:r>
              <a:rPr b="1" lang="ru-RU" sz="4400" spc="-1" strike="noStrike">
                <a:solidFill>
                  <a:srgbClr val="ffffff"/>
                </a:solidFill>
                <a:latin typeface="Gilroy"/>
              </a:rPr>
              <a:t>6</a:t>
            </a:r>
            <a:r>
              <a:rPr b="0" lang="ru-RU" sz="2800" spc="-1" strike="noStrike">
                <a:solidFill>
                  <a:srgbClr val="ffffff"/>
                </a:solidFill>
                <a:latin typeface="Gilroy"/>
              </a:rPr>
              <a:t>       </a:t>
            </a:r>
            <a:r>
              <a:rPr b="0" lang="ru-RU" sz="2400" spc="-1" strike="noStrike">
                <a:solidFill>
                  <a:srgbClr val="ffffff"/>
                </a:solidFill>
                <a:latin typeface="Gilroy"/>
              </a:rPr>
              <a:t>Подведение промежуточных итогов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DCCDF4C-6724-44A7-A71D-E676D2B5DB8B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784800" y="-123840"/>
            <a:ext cx="11173320" cy="1161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  <a:ea typeface="PT Astra Serif"/>
              </a:rPr>
              <a:t>Цель и задачи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4BF7E4-7E09-4542-97D4-F745F689031C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  <p:sp>
        <p:nvSpPr>
          <p:cNvPr id="224" name="Прямоугольник 1"/>
          <p:cNvSpPr/>
          <p:nvPr/>
        </p:nvSpPr>
        <p:spPr>
          <a:xfrm>
            <a:off x="1438200" y="2039040"/>
            <a:ext cx="9908280" cy="136620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5" name="Прямоугольник: скругленные углы 13"/>
          <p:cNvSpPr/>
          <p:nvPr/>
        </p:nvSpPr>
        <p:spPr>
          <a:xfrm>
            <a:off x="914760" y="1716480"/>
            <a:ext cx="2544480" cy="54360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6" name="Прямоугольник 4"/>
          <p:cNvSpPr/>
          <p:nvPr/>
        </p:nvSpPr>
        <p:spPr>
          <a:xfrm>
            <a:off x="1438200" y="3934440"/>
            <a:ext cx="9908280" cy="227016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Прямоугольник: скругленные углы 13"/>
          <p:cNvSpPr/>
          <p:nvPr/>
        </p:nvSpPr>
        <p:spPr>
          <a:xfrm>
            <a:off x="914760" y="3611880"/>
            <a:ext cx="2544480" cy="54360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8" name="Заголовок 1"/>
          <p:cNvSpPr/>
          <p:nvPr/>
        </p:nvSpPr>
        <p:spPr>
          <a:xfrm>
            <a:off x="1600200" y="1366560"/>
            <a:ext cx="9992520" cy="89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3200" spc="-1" strike="noStrike">
                <a:solidFill>
                  <a:srgbClr val="ffffff"/>
                </a:solidFill>
                <a:latin typeface="Gilroy"/>
                <a:ea typeface="PT Astra Serif"/>
              </a:rPr>
              <a:t>Цель</a:t>
            </a:r>
            <a:endParaRPr b="0" lang="ru-RU" sz="3200" spc="-1" strike="noStrike">
              <a:latin typeface="XO Oriel"/>
            </a:endParaRPr>
          </a:p>
        </p:txBody>
      </p:sp>
      <p:sp>
        <p:nvSpPr>
          <p:cNvPr id="229" name="Заголовок 1"/>
          <p:cNvSpPr/>
          <p:nvPr/>
        </p:nvSpPr>
        <p:spPr>
          <a:xfrm>
            <a:off x="1712520" y="1582200"/>
            <a:ext cx="8548560" cy="185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0" lang="ru-RU" sz="2000" spc="-1" strike="noStrike">
                <a:solidFill>
                  <a:srgbClr val="ffffff"/>
                </a:solidFill>
                <a:latin typeface="Gilroy"/>
                <a:ea typeface="PT Astra Serif"/>
              </a:rPr>
              <a:t>системный, полный и структурный сбор данных о состоянии пациента, достаточных для постановки врачом адекватных состоянию пациента диагноза и назначений</a:t>
            </a:r>
            <a:endParaRPr b="0" lang="ru-RU" sz="2000" spc="-1" strike="noStrike">
              <a:latin typeface="XO Oriel"/>
            </a:endParaRPr>
          </a:p>
          <a:p>
            <a:pPr>
              <a:lnSpc>
                <a:spcPct val="80000"/>
              </a:lnSpc>
              <a:buNone/>
            </a:pPr>
            <a:endParaRPr b="0" lang="ru-RU" sz="2000" spc="-1" strike="noStrike">
              <a:latin typeface="XO Oriel"/>
            </a:endParaRPr>
          </a:p>
        </p:txBody>
      </p:sp>
      <p:sp>
        <p:nvSpPr>
          <p:cNvPr id="230" name="Заголовок 1"/>
          <p:cNvSpPr/>
          <p:nvPr/>
        </p:nvSpPr>
        <p:spPr>
          <a:xfrm>
            <a:off x="1438200" y="3590280"/>
            <a:ext cx="10154160" cy="54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80000"/>
              </a:lnSpc>
              <a:buNone/>
            </a:pPr>
            <a:r>
              <a:rPr b="1" lang="ru-RU" sz="3200" spc="-1" strike="noStrike">
                <a:solidFill>
                  <a:srgbClr val="ffffff"/>
                </a:solidFill>
                <a:latin typeface="Gilroy"/>
                <a:ea typeface="PT Astra Serif"/>
              </a:rPr>
              <a:t>Задачи</a:t>
            </a:r>
            <a:endParaRPr b="0" lang="ru-RU" sz="3200" spc="-1" strike="noStrike">
              <a:latin typeface="XO Oriel"/>
            </a:endParaRPr>
          </a:p>
        </p:txBody>
      </p:sp>
      <p:sp>
        <p:nvSpPr>
          <p:cNvPr id="231" name="Заголовок 1"/>
          <p:cNvSpPr/>
          <p:nvPr/>
        </p:nvSpPr>
        <p:spPr>
          <a:xfrm>
            <a:off x="1715760" y="3492360"/>
            <a:ext cx="10154160" cy="251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marL="457200" indent="-457200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ffffff"/>
                </a:solidFill>
                <a:latin typeface="Gilroy"/>
                <a:ea typeface="PT Astra Serif"/>
              </a:rPr>
              <a:t>Рост качества медицинских услуг</a:t>
            </a:r>
            <a:endParaRPr b="0" lang="ru-RU" sz="2000" spc="-1" strike="noStrike">
              <a:latin typeface="XO Oriel"/>
            </a:endParaRPr>
          </a:p>
          <a:p>
            <a:pPr marL="457200" indent="-457200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ffffff"/>
                </a:solidFill>
                <a:latin typeface="Gilroy"/>
                <a:ea typeface="PT Astra Serif"/>
              </a:rPr>
              <a:t>Рост удовлетворенности пациента</a:t>
            </a:r>
            <a:endParaRPr b="0" lang="ru-RU" sz="2000" spc="-1" strike="noStrike">
              <a:latin typeface="XO Oriel"/>
            </a:endParaRPr>
          </a:p>
          <a:p>
            <a:pPr marL="457200" indent="-457200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ffffff"/>
                </a:solidFill>
                <a:latin typeface="Gilroy"/>
                <a:ea typeface="PT Astra Serif"/>
              </a:rPr>
              <a:t>Сокращение нагрузки на врача</a:t>
            </a:r>
            <a:endParaRPr b="0" lang="ru-RU" sz="2000" spc="-1" strike="noStrike">
              <a:latin typeface="XO Oriel"/>
            </a:endParaRPr>
          </a:p>
          <a:p>
            <a:pPr marL="457200" indent="-457200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ffffff"/>
                </a:solidFill>
                <a:latin typeface="Gilroy"/>
                <a:ea typeface="PT Astra Serif"/>
              </a:rPr>
              <a:t>Переоценка бюджета времени приема</a:t>
            </a:r>
            <a:endParaRPr b="0" lang="ru-RU" sz="2000" spc="-1" strike="noStrike">
              <a:latin typeface="XO Oriel"/>
            </a:endParaRPr>
          </a:p>
          <a:p>
            <a:pPr marL="457200" indent="-457200">
              <a:lnSpc>
                <a:spcPct val="80000"/>
              </a:lnSpc>
              <a:buClr>
                <a:srgbClr val="ffffff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ffffff"/>
                </a:solidFill>
                <a:latin typeface="Gilroy"/>
                <a:ea typeface="PT Astra Serif"/>
              </a:rPr>
              <a:t>Снижение нагрузки на систему здравоохранения</a:t>
            </a:r>
            <a:endParaRPr b="0" lang="ru-RU" sz="2000" spc="-1" strike="noStrike">
              <a:latin typeface="XO Oriel"/>
            </a:endParaRPr>
          </a:p>
          <a:p>
            <a:pPr>
              <a:lnSpc>
                <a:spcPct val="80000"/>
              </a:lnSpc>
              <a:buNone/>
            </a:pPr>
            <a:endParaRPr b="0" lang="ru-RU" sz="2000" spc="-1" strike="noStrike"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10"/>
          <p:cNvSpPr/>
          <p:nvPr/>
        </p:nvSpPr>
        <p:spPr>
          <a:xfrm>
            <a:off x="1438200" y="3485160"/>
            <a:ext cx="9908280" cy="84132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776520" y="158400"/>
            <a:ext cx="10540440" cy="982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</a:rPr>
              <a:t>Развитие на 2024 г.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4" name="TextBox 15"/>
          <p:cNvSpPr/>
          <p:nvPr/>
        </p:nvSpPr>
        <p:spPr>
          <a:xfrm>
            <a:off x="7734960" y="3408480"/>
            <a:ext cx="3044520" cy="82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XO Oriel"/>
            </a:endParaRPr>
          </a:p>
        </p:txBody>
      </p:sp>
      <p:sp>
        <p:nvSpPr>
          <p:cNvPr id="235" name="Прямоугольник 3"/>
          <p:cNvSpPr/>
          <p:nvPr/>
        </p:nvSpPr>
        <p:spPr>
          <a:xfrm>
            <a:off x="1438200" y="1918800"/>
            <a:ext cx="9908280" cy="108288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6" name="Прямоугольник: скругленные углы 13"/>
          <p:cNvSpPr/>
          <p:nvPr/>
        </p:nvSpPr>
        <p:spPr>
          <a:xfrm>
            <a:off x="914760" y="1596240"/>
            <a:ext cx="6752520" cy="43092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7" name="TextBox 5"/>
          <p:cNvSpPr/>
          <p:nvPr/>
        </p:nvSpPr>
        <p:spPr>
          <a:xfrm>
            <a:off x="1153080" y="1569960"/>
            <a:ext cx="561564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Gilroy"/>
              </a:rPr>
              <a:t>Подготовка к приему у иных врачей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238" name="TextBox 6"/>
          <p:cNvSpPr/>
          <p:nvPr/>
        </p:nvSpPr>
        <p:spPr>
          <a:xfrm>
            <a:off x="1712880" y="2080800"/>
            <a:ext cx="9066600" cy="82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- 6 врачей женских консультаций: г</a:t>
            </a:r>
            <a:r>
              <a:rPr b="0" i="1" lang="ru-RU" sz="1600" spc="-1" strike="noStrike">
                <a:solidFill>
                  <a:srgbClr val="ffffff"/>
                </a:solidFill>
                <a:latin typeface="Gilroy"/>
              </a:rPr>
              <a:t>инеколог, эндокринолог, терапевт, офтальмолог, генетик, репродуктолог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- Детские врачи: </a:t>
            </a:r>
            <a:r>
              <a:rPr b="0" i="1" lang="ru-RU" sz="1600" spc="-1" strike="noStrike">
                <a:solidFill>
                  <a:srgbClr val="ffffff"/>
                </a:solidFill>
                <a:latin typeface="Gilroy"/>
              </a:rPr>
              <a:t>педиатр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39" name="TextBox 9"/>
          <p:cNvSpPr/>
          <p:nvPr/>
        </p:nvSpPr>
        <p:spPr>
          <a:xfrm>
            <a:off x="1712880" y="3666600"/>
            <a:ext cx="92786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- Жалобы на состояние здоровья, анализы, обследования, прививки, диспансеризации, получение справок, направлений, заключений, рецептов и др.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40" name="Прямоугольник 12"/>
          <p:cNvSpPr/>
          <p:nvPr/>
        </p:nvSpPr>
        <p:spPr>
          <a:xfrm>
            <a:off x="1438200" y="4860000"/>
            <a:ext cx="9908280" cy="1443240"/>
          </a:xfrm>
          <a:prstGeom prst="rect">
            <a:avLst/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1" name="TextBox 16"/>
          <p:cNvSpPr/>
          <p:nvPr/>
        </p:nvSpPr>
        <p:spPr>
          <a:xfrm>
            <a:off x="1712880" y="5053320"/>
            <a:ext cx="9278640" cy="10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- Обследования: УЗИ, МРТ, колоноскопия и др.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- Более 600 видов анализов: крови, мочи, спермы, мокроты, кала и др.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- Физиопроцедуры</a:t>
            </a:r>
            <a:endParaRPr b="0" lang="ru-RU" sz="1600" spc="-1" strike="noStrike">
              <a:latin typeface="XO Orie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- Малые операции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42" name="Прямоугольник: скругленные углы 13"/>
          <p:cNvSpPr/>
          <p:nvPr/>
        </p:nvSpPr>
        <p:spPr>
          <a:xfrm>
            <a:off x="914760" y="3188160"/>
            <a:ext cx="6752520" cy="43092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3" name="TextBox 8"/>
          <p:cNvSpPr/>
          <p:nvPr/>
        </p:nvSpPr>
        <p:spPr>
          <a:xfrm>
            <a:off x="1153080" y="3172680"/>
            <a:ext cx="104788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Gilroy"/>
              </a:rPr>
              <a:t>Учёт всех причин посещения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244" name="Прямоугольник: скругленные углы 13"/>
          <p:cNvSpPr/>
          <p:nvPr/>
        </p:nvSpPr>
        <p:spPr>
          <a:xfrm>
            <a:off x="914760" y="4516920"/>
            <a:ext cx="6752520" cy="43092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5" name="TextBox 14"/>
          <p:cNvSpPr/>
          <p:nvPr/>
        </p:nvSpPr>
        <p:spPr>
          <a:xfrm>
            <a:off x="1153080" y="4471560"/>
            <a:ext cx="104788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Gilroy"/>
              </a:rPr>
              <a:t>Подготовка к медицинским манипуляциям</a:t>
            </a:r>
            <a:endParaRPr b="0" lang="ru-RU" sz="2400" spc="-1" strike="noStrike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E623A14-FD5A-429C-91D7-B95455FB3DA3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794520" y="342000"/>
            <a:ext cx="10540440" cy="982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1000"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</a:rPr>
              <a:t>Результаты внедрения: </a:t>
            </a:r>
            <a:br>
              <a:rPr sz="4000"/>
            </a:br>
            <a:r>
              <a:rPr b="1" lang="ru-RU" sz="4000" spc="-1" strike="noStrike">
                <a:solidFill>
                  <a:srgbClr val="364d74"/>
                </a:solidFill>
                <a:latin typeface="Gilroy"/>
              </a:rPr>
              <a:t>пациенты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247" name="Группа 13"/>
          <p:cNvGrpSpPr/>
          <p:nvPr/>
        </p:nvGrpSpPr>
        <p:grpSpPr>
          <a:xfrm>
            <a:off x="594360" y="2331360"/>
            <a:ext cx="11028960" cy="1582560"/>
            <a:chOff x="594360" y="2331360"/>
            <a:chExt cx="11028960" cy="1582560"/>
          </a:xfrm>
        </p:grpSpPr>
        <p:sp>
          <p:nvSpPr>
            <p:cNvPr id="248" name="Прямоугольник: скругленные углы 13"/>
            <p:cNvSpPr/>
            <p:nvPr/>
          </p:nvSpPr>
          <p:spPr>
            <a:xfrm>
              <a:off x="594360" y="329544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49" name="Прямоугольник: скругленные углы 13"/>
            <p:cNvSpPr/>
            <p:nvPr/>
          </p:nvSpPr>
          <p:spPr>
            <a:xfrm>
              <a:off x="892440" y="233136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0" name="Прямоугольник: скругленные углы 13"/>
            <p:cNvSpPr/>
            <p:nvPr/>
          </p:nvSpPr>
          <p:spPr>
            <a:xfrm>
              <a:off x="4370040" y="329544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1" name="Прямоугольник: скругленные углы 13"/>
            <p:cNvSpPr/>
            <p:nvPr/>
          </p:nvSpPr>
          <p:spPr>
            <a:xfrm>
              <a:off x="4668120" y="233136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2" name="Прямоугольник: скругленные углы 13"/>
            <p:cNvSpPr/>
            <p:nvPr/>
          </p:nvSpPr>
          <p:spPr>
            <a:xfrm>
              <a:off x="8146080" y="329544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3" name="Прямоугольник: скругленные углы 13"/>
            <p:cNvSpPr/>
            <p:nvPr/>
          </p:nvSpPr>
          <p:spPr>
            <a:xfrm>
              <a:off x="8444160" y="233136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54" name="Прямоугольник: скругленные углы 13"/>
          <p:cNvSpPr/>
          <p:nvPr/>
        </p:nvSpPr>
        <p:spPr>
          <a:xfrm>
            <a:off x="2492640" y="5315040"/>
            <a:ext cx="3477240" cy="618480"/>
          </a:xfrm>
          <a:prstGeom prst="roundRect">
            <a:avLst>
              <a:gd name="adj" fmla="val 0"/>
            </a:avLst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5" name="Прямоугольник: скругленные углы 13"/>
          <p:cNvSpPr/>
          <p:nvPr/>
        </p:nvSpPr>
        <p:spPr>
          <a:xfrm>
            <a:off x="2790720" y="4350960"/>
            <a:ext cx="2880720" cy="103644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6" name="Прямоугольник: скругленные углы 13"/>
          <p:cNvSpPr/>
          <p:nvPr/>
        </p:nvSpPr>
        <p:spPr>
          <a:xfrm>
            <a:off x="6268320" y="5315040"/>
            <a:ext cx="3477240" cy="618480"/>
          </a:xfrm>
          <a:prstGeom prst="roundRect">
            <a:avLst>
              <a:gd name="adj" fmla="val 0"/>
            </a:avLst>
          </a:prstGeom>
          <a:solidFill>
            <a:srgbClr val="364d7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7" name="Прямоугольник: скругленные углы 13"/>
          <p:cNvSpPr/>
          <p:nvPr/>
        </p:nvSpPr>
        <p:spPr>
          <a:xfrm>
            <a:off x="6566760" y="4350960"/>
            <a:ext cx="2880720" cy="1036440"/>
          </a:xfrm>
          <a:prstGeom prst="roundRect">
            <a:avLst>
              <a:gd name="adj" fmla="val 9547"/>
            </a:avLst>
          </a:prstGeom>
          <a:solidFill>
            <a:srgbClr val="ef603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8" name="TextBox 21"/>
          <p:cNvSpPr/>
          <p:nvPr/>
        </p:nvSpPr>
        <p:spPr>
          <a:xfrm>
            <a:off x="1057680" y="2475000"/>
            <a:ext cx="255024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3 000 раз 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59" name="TextBox 22"/>
          <p:cNvSpPr/>
          <p:nvPr/>
        </p:nvSpPr>
        <p:spPr>
          <a:xfrm>
            <a:off x="450360" y="3400920"/>
            <a:ext cx="3765240" cy="4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пациенты воспользовались программой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60" name="TextBox 23"/>
          <p:cNvSpPr/>
          <p:nvPr/>
        </p:nvSpPr>
        <p:spPr>
          <a:xfrm>
            <a:off x="4838760" y="2475000"/>
            <a:ext cx="25502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5 минут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61" name="TextBox 24"/>
          <p:cNvSpPr/>
          <p:nvPr/>
        </p:nvSpPr>
        <p:spPr>
          <a:xfrm>
            <a:off x="4231440" y="3400920"/>
            <a:ext cx="3765240" cy="4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среднее время прохождения опроса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62" name="TextBox 25"/>
          <p:cNvSpPr/>
          <p:nvPr/>
        </p:nvSpPr>
        <p:spPr>
          <a:xfrm>
            <a:off x="8593200" y="2475000"/>
            <a:ext cx="255024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9,7 из 10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63" name="TextBox 26"/>
          <p:cNvSpPr/>
          <p:nvPr/>
        </p:nvSpPr>
        <p:spPr>
          <a:xfrm>
            <a:off x="8316720" y="3400920"/>
            <a:ext cx="3103560" cy="4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экспертная оценка полноты опроса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64" name="TextBox 27"/>
          <p:cNvSpPr/>
          <p:nvPr/>
        </p:nvSpPr>
        <p:spPr>
          <a:xfrm>
            <a:off x="2790720" y="4485600"/>
            <a:ext cx="288072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8,9 баллов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65" name="TextBox 28"/>
          <p:cNvSpPr/>
          <p:nvPr/>
        </p:nvSpPr>
        <p:spPr>
          <a:xfrm>
            <a:off x="2348640" y="5411520"/>
            <a:ext cx="376524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Gilroy"/>
              </a:rPr>
              <a:t>средний балл удовлетворенности пациентами приемом</a:t>
            </a:r>
            <a:endParaRPr b="0" lang="ru-RU" sz="1400" spc="-1" strike="noStrike">
              <a:latin typeface="XO Oriel"/>
            </a:endParaRPr>
          </a:p>
        </p:txBody>
      </p:sp>
      <p:sp>
        <p:nvSpPr>
          <p:cNvPr id="266" name="TextBox 29"/>
          <p:cNvSpPr/>
          <p:nvPr/>
        </p:nvSpPr>
        <p:spPr>
          <a:xfrm>
            <a:off x="6737040" y="4485600"/>
            <a:ext cx="25502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на 34%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67" name="TextBox 30"/>
          <p:cNvSpPr/>
          <p:nvPr/>
        </p:nvSpPr>
        <p:spPr>
          <a:xfrm>
            <a:off x="6129720" y="5411520"/>
            <a:ext cx="376524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Gilroy"/>
              </a:rPr>
              <a:t>выросло количество пациентов, соблюдающих рекомендации врача</a:t>
            </a:r>
            <a:endParaRPr b="0" lang="ru-RU" sz="1400" spc="-1" strike="noStrike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F29E5A-8997-4D91-A22F-EFF7B019EB3E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794520" y="342000"/>
            <a:ext cx="11396880" cy="982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1000"/>
          </a:bodyPr>
          <a:p>
            <a:pPr>
              <a:lnSpc>
                <a:spcPct val="80000"/>
              </a:lnSpc>
              <a:buNone/>
            </a:pPr>
            <a:r>
              <a:rPr b="1" lang="ru-RU" sz="4000" spc="-1" strike="noStrike">
                <a:solidFill>
                  <a:srgbClr val="364d74"/>
                </a:solidFill>
                <a:latin typeface="Gilroy"/>
              </a:rPr>
              <a:t>Результаты внедрения:</a:t>
            </a:r>
            <a:br>
              <a:rPr sz="4000"/>
            </a:br>
            <a:r>
              <a:rPr b="1" lang="ru-RU" sz="4000" spc="-1" strike="noStrike">
                <a:solidFill>
                  <a:srgbClr val="364d74"/>
                </a:solidFill>
                <a:latin typeface="Gilroy"/>
              </a:rPr>
              <a:t>бюджет времени врача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269" name="Группа 3"/>
          <p:cNvGrpSpPr/>
          <p:nvPr/>
        </p:nvGrpSpPr>
        <p:grpSpPr>
          <a:xfrm>
            <a:off x="594360" y="2331360"/>
            <a:ext cx="11028960" cy="1582560"/>
            <a:chOff x="594360" y="2331360"/>
            <a:chExt cx="11028960" cy="1582560"/>
          </a:xfrm>
        </p:grpSpPr>
        <p:sp>
          <p:nvSpPr>
            <p:cNvPr id="270" name="Прямоугольник: скругленные углы 13"/>
            <p:cNvSpPr/>
            <p:nvPr/>
          </p:nvSpPr>
          <p:spPr>
            <a:xfrm>
              <a:off x="594360" y="329544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1" name="Прямоугольник: скругленные углы 13"/>
            <p:cNvSpPr/>
            <p:nvPr/>
          </p:nvSpPr>
          <p:spPr>
            <a:xfrm>
              <a:off x="892440" y="233136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2" name="Прямоугольник: скругленные углы 13"/>
            <p:cNvSpPr/>
            <p:nvPr/>
          </p:nvSpPr>
          <p:spPr>
            <a:xfrm>
              <a:off x="4370040" y="329544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3" name="Прямоугольник: скругленные углы 13"/>
            <p:cNvSpPr/>
            <p:nvPr/>
          </p:nvSpPr>
          <p:spPr>
            <a:xfrm>
              <a:off x="4668120" y="233136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4" name="Прямоугольник: скругленные углы 13"/>
            <p:cNvSpPr/>
            <p:nvPr/>
          </p:nvSpPr>
          <p:spPr>
            <a:xfrm>
              <a:off x="8146080" y="329544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5" name="Прямоугольник: скругленные углы 13"/>
            <p:cNvSpPr/>
            <p:nvPr/>
          </p:nvSpPr>
          <p:spPr>
            <a:xfrm>
              <a:off x="8444160" y="233136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76" name="TextBox 11"/>
          <p:cNvSpPr/>
          <p:nvPr/>
        </p:nvSpPr>
        <p:spPr>
          <a:xfrm>
            <a:off x="1057680" y="2475000"/>
            <a:ext cx="25502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в 77%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77" name="TextBox 12"/>
          <p:cNvSpPr/>
          <p:nvPr/>
        </p:nvSpPr>
        <p:spPr>
          <a:xfrm>
            <a:off x="450360" y="3400920"/>
            <a:ext cx="3765240" cy="4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приемов у врача не возникает дополнительных вопросов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78" name="TextBox 13"/>
          <p:cNvSpPr/>
          <p:nvPr/>
        </p:nvSpPr>
        <p:spPr>
          <a:xfrm>
            <a:off x="4838760" y="2475000"/>
            <a:ext cx="25502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в 89%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79" name="TextBox 14"/>
          <p:cNvSpPr/>
          <p:nvPr/>
        </p:nvSpPr>
        <p:spPr>
          <a:xfrm>
            <a:off x="4231440" y="3400920"/>
            <a:ext cx="3765240" cy="4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случаев врач сразу</a:t>
            </a:r>
            <a:endParaRPr b="0" lang="ru-RU" sz="1600" spc="-1" strike="noStrike">
              <a:latin typeface="XO Oriel"/>
            </a:endParaRPr>
          </a:p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приступает к осмотру пациента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80" name="TextBox 15"/>
          <p:cNvSpPr/>
          <p:nvPr/>
        </p:nvSpPr>
        <p:spPr>
          <a:xfrm>
            <a:off x="8593200" y="2475000"/>
            <a:ext cx="25502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100%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81" name="TextBox 16"/>
          <p:cNvSpPr/>
          <p:nvPr/>
        </p:nvSpPr>
        <p:spPr>
          <a:xfrm>
            <a:off x="8316720" y="3400920"/>
            <a:ext cx="3103560" cy="4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врачей отметили сокращение нагрузки</a:t>
            </a:r>
            <a:endParaRPr b="0" lang="ru-RU" sz="1600" spc="-1" strike="noStrike">
              <a:latin typeface="XO Oriel"/>
            </a:endParaRPr>
          </a:p>
        </p:txBody>
      </p:sp>
      <p:grpSp>
        <p:nvGrpSpPr>
          <p:cNvPr id="282" name="Группа 17"/>
          <p:cNvGrpSpPr/>
          <p:nvPr/>
        </p:nvGrpSpPr>
        <p:grpSpPr>
          <a:xfrm>
            <a:off x="594360" y="4281840"/>
            <a:ext cx="11028960" cy="1582560"/>
            <a:chOff x="594360" y="4281840"/>
            <a:chExt cx="11028960" cy="1582560"/>
          </a:xfrm>
        </p:grpSpPr>
        <p:sp>
          <p:nvSpPr>
            <p:cNvPr id="283" name="Прямоугольник: скругленные углы 13"/>
            <p:cNvSpPr/>
            <p:nvPr/>
          </p:nvSpPr>
          <p:spPr>
            <a:xfrm>
              <a:off x="594360" y="524592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4" name="Прямоугольник: скругленные углы 13"/>
            <p:cNvSpPr/>
            <p:nvPr/>
          </p:nvSpPr>
          <p:spPr>
            <a:xfrm>
              <a:off x="892440" y="428184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5" name="Прямоугольник: скругленные углы 13"/>
            <p:cNvSpPr/>
            <p:nvPr/>
          </p:nvSpPr>
          <p:spPr>
            <a:xfrm>
              <a:off x="4370040" y="524592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6" name="Прямоугольник: скругленные углы 13"/>
            <p:cNvSpPr/>
            <p:nvPr/>
          </p:nvSpPr>
          <p:spPr>
            <a:xfrm>
              <a:off x="4668120" y="428184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7" name="Прямоугольник: скругленные углы 13"/>
            <p:cNvSpPr/>
            <p:nvPr/>
          </p:nvSpPr>
          <p:spPr>
            <a:xfrm>
              <a:off x="8146080" y="5245920"/>
              <a:ext cx="3477240" cy="618480"/>
            </a:xfrm>
            <a:prstGeom prst="roundRect">
              <a:avLst>
                <a:gd name="adj" fmla="val 0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8" name="Прямоугольник: скругленные углы 13"/>
            <p:cNvSpPr/>
            <p:nvPr/>
          </p:nvSpPr>
          <p:spPr>
            <a:xfrm>
              <a:off x="8444160" y="4281840"/>
              <a:ext cx="2880720" cy="1036440"/>
            </a:xfrm>
            <a:prstGeom prst="roundRect">
              <a:avLst>
                <a:gd name="adj" fmla="val 9547"/>
              </a:avLst>
            </a:prstGeom>
            <a:solidFill>
              <a:srgbClr val="ef603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89" name="TextBox 24"/>
          <p:cNvSpPr/>
          <p:nvPr/>
        </p:nvSpPr>
        <p:spPr>
          <a:xfrm>
            <a:off x="1057680" y="4425480"/>
            <a:ext cx="25502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rgbClr val="ffffff"/>
                </a:solidFill>
                <a:latin typeface="Gilroy"/>
              </a:rPr>
              <a:t>в 80%</a:t>
            </a:r>
            <a:endParaRPr b="0" lang="ru-RU" sz="4000" spc="-1" strike="noStrike">
              <a:latin typeface="XO Oriel"/>
            </a:endParaRPr>
          </a:p>
        </p:txBody>
      </p:sp>
      <p:sp>
        <p:nvSpPr>
          <p:cNvPr id="290" name="TextBox 25"/>
          <p:cNvSpPr/>
          <p:nvPr/>
        </p:nvSpPr>
        <p:spPr>
          <a:xfrm>
            <a:off x="450360" y="5351400"/>
            <a:ext cx="3765240" cy="67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случаев врач не вышел за рамки времени приёма глухого пациента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91" name="TextBox 26"/>
          <p:cNvSpPr/>
          <p:nvPr/>
        </p:nvSpPr>
        <p:spPr>
          <a:xfrm>
            <a:off x="4838760" y="4538880"/>
            <a:ext cx="2550240" cy="9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ffffff"/>
                </a:solidFill>
                <a:latin typeface="Gilroy"/>
              </a:rPr>
              <a:t>на 3,5 минуты</a:t>
            </a:r>
            <a:endParaRPr b="0" lang="ru-RU" sz="2800" spc="-1" strike="noStrike">
              <a:latin typeface="XO Oriel"/>
            </a:endParaRPr>
          </a:p>
        </p:txBody>
      </p:sp>
      <p:sp>
        <p:nvSpPr>
          <p:cNvPr id="292" name="TextBox 27"/>
          <p:cNvSpPr/>
          <p:nvPr/>
        </p:nvSpPr>
        <p:spPr>
          <a:xfrm>
            <a:off x="4231440" y="5351400"/>
            <a:ext cx="3765240" cy="4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сократилось время приема среди всех пациентов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293" name="TextBox 28"/>
          <p:cNvSpPr/>
          <p:nvPr/>
        </p:nvSpPr>
        <p:spPr>
          <a:xfrm>
            <a:off x="8593200" y="4408560"/>
            <a:ext cx="2550240" cy="77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1" lang="ru-RU" sz="2800" spc="-1" strike="noStrike">
                <a:solidFill>
                  <a:srgbClr val="ffffff"/>
                </a:solidFill>
                <a:latin typeface="Gilroy"/>
              </a:rPr>
              <a:t>2 в смену </a:t>
            </a:r>
            <a:endParaRPr b="0" lang="ru-RU" sz="2800" spc="-1" strike="noStrike">
              <a:latin typeface="XO Oriel"/>
            </a:endParaRPr>
          </a:p>
          <a:p>
            <a:pPr algn="ctr">
              <a:lnSpc>
                <a:spcPct val="80000"/>
              </a:lnSpc>
              <a:buNone/>
            </a:pPr>
            <a:r>
              <a:rPr b="1" lang="ru-RU" sz="2800" spc="-1" strike="noStrike">
                <a:solidFill>
                  <a:srgbClr val="ffffff"/>
                </a:solidFill>
                <a:latin typeface="Gilroy"/>
              </a:rPr>
              <a:t>3200 в год</a:t>
            </a:r>
            <a:endParaRPr b="0" lang="ru-RU" sz="2800" spc="-1" strike="noStrike">
              <a:latin typeface="XO Oriel"/>
            </a:endParaRPr>
          </a:p>
        </p:txBody>
      </p:sp>
      <p:sp>
        <p:nvSpPr>
          <p:cNvPr id="294" name="TextBox 29"/>
          <p:cNvSpPr/>
          <p:nvPr/>
        </p:nvSpPr>
        <p:spPr>
          <a:xfrm>
            <a:off x="8316720" y="5351400"/>
            <a:ext cx="3103560" cy="67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80000"/>
              </a:lnSpc>
              <a:buNone/>
            </a:pPr>
            <a:r>
              <a:rPr b="0" lang="ru-RU" sz="1600" spc="-1" strike="noStrike">
                <a:solidFill>
                  <a:srgbClr val="ffffff"/>
                </a:solidFill>
                <a:latin typeface="Gilroy"/>
              </a:rPr>
              <a:t>количество дополнительных пациентов</a:t>
            </a:r>
            <a:endParaRPr b="0" lang="ru-RU" sz="1600" spc="-1" strike="noStrike"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7DB6F6-ACB3-48B2-B871-79EDC38A86A6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784800" y="0"/>
            <a:ext cx="9476280" cy="1161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70000"/>
              </a:lnSpc>
              <a:buNone/>
            </a:pPr>
            <a:r>
              <a:rPr b="1" lang="ru-RU" sz="3200" spc="-1" strike="noStrike">
                <a:solidFill>
                  <a:srgbClr val="364d74"/>
                </a:solidFill>
                <a:latin typeface="Gilroy"/>
              </a:rPr>
              <a:t>Результаты внедрения: реализация национальных приоритетов РФ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sldNum" idx="1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364d74"/>
                </a:solidFill>
                <a:latin typeface="Gilroy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2C96735-788F-406B-B6BC-121E7647B854}" type="slidenum">
              <a:rPr b="0" lang="ru-RU" sz="1200" spc="-1" strike="noStrike">
                <a:solidFill>
                  <a:srgbClr val="364d74"/>
                </a:solidFill>
                <a:latin typeface="Gilroy"/>
              </a:rPr>
              <a:t>&lt;номер&gt;</a:t>
            </a:fld>
            <a:endParaRPr b="0" lang="ru-RU" sz="1200" spc="-1" strike="noStrike">
              <a:latin typeface="Tinos"/>
            </a:endParaRPr>
          </a:p>
        </p:txBody>
      </p:sp>
      <p:grpSp>
        <p:nvGrpSpPr>
          <p:cNvPr id="297" name="Группа 36"/>
          <p:cNvGrpSpPr/>
          <p:nvPr/>
        </p:nvGrpSpPr>
        <p:grpSpPr>
          <a:xfrm>
            <a:off x="834840" y="1689120"/>
            <a:ext cx="10520280" cy="4667040"/>
            <a:chOff x="834840" y="1689120"/>
            <a:chExt cx="10520280" cy="4667040"/>
          </a:xfrm>
        </p:grpSpPr>
        <p:sp>
          <p:nvSpPr>
            <p:cNvPr id="298" name="Прямоугольник: скругленные углы 13"/>
            <p:cNvSpPr/>
            <p:nvPr/>
          </p:nvSpPr>
          <p:spPr>
            <a:xfrm>
              <a:off x="836280" y="168912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99" name="Прямоугольник: скругленные углы 13"/>
            <p:cNvSpPr/>
            <p:nvPr/>
          </p:nvSpPr>
          <p:spPr>
            <a:xfrm>
              <a:off x="836280" y="227736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0" name="Прямоугольник: скругленные углы 13"/>
            <p:cNvSpPr/>
            <p:nvPr/>
          </p:nvSpPr>
          <p:spPr>
            <a:xfrm>
              <a:off x="836280" y="286560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1" name="Прямоугольник: скругленные углы 13"/>
            <p:cNvSpPr/>
            <p:nvPr/>
          </p:nvSpPr>
          <p:spPr>
            <a:xfrm>
              <a:off x="836280" y="345420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2" name="Прямоугольник: скругленные углы 13"/>
            <p:cNvSpPr/>
            <p:nvPr/>
          </p:nvSpPr>
          <p:spPr>
            <a:xfrm>
              <a:off x="836280" y="404244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3" name="Прямоугольник: скругленные углы 13"/>
            <p:cNvSpPr/>
            <p:nvPr/>
          </p:nvSpPr>
          <p:spPr>
            <a:xfrm>
              <a:off x="836280" y="463068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4" name="Прямоугольник: скругленные углы 13"/>
            <p:cNvSpPr/>
            <p:nvPr/>
          </p:nvSpPr>
          <p:spPr>
            <a:xfrm>
              <a:off x="834840" y="168912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5" name="Прямоугольник: скругленные углы 13"/>
            <p:cNvSpPr/>
            <p:nvPr/>
          </p:nvSpPr>
          <p:spPr>
            <a:xfrm>
              <a:off x="834840" y="227736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6" name="Прямоугольник: скругленные углы 13"/>
            <p:cNvSpPr/>
            <p:nvPr/>
          </p:nvSpPr>
          <p:spPr>
            <a:xfrm>
              <a:off x="834840" y="286560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7" name="Прямоугольник: скругленные углы 13"/>
            <p:cNvSpPr/>
            <p:nvPr/>
          </p:nvSpPr>
          <p:spPr>
            <a:xfrm>
              <a:off x="834840" y="345420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8" name="Прямоугольник: скругленные углы 13"/>
            <p:cNvSpPr/>
            <p:nvPr/>
          </p:nvSpPr>
          <p:spPr>
            <a:xfrm>
              <a:off x="834840" y="404244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9" name="Прямоугольник: скругленные углы 13"/>
            <p:cNvSpPr/>
            <p:nvPr/>
          </p:nvSpPr>
          <p:spPr>
            <a:xfrm>
              <a:off x="834840" y="463068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0" name="Прямоугольник: скругленные углы 13"/>
            <p:cNvSpPr/>
            <p:nvPr/>
          </p:nvSpPr>
          <p:spPr>
            <a:xfrm>
              <a:off x="836280" y="521892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1" name="Прямоугольник: скругленные углы 13"/>
            <p:cNvSpPr/>
            <p:nvPr/>
          </p:nvSpPr>
          <p:spPr>
            <a:xfrm>
              <a:off x="836280" y="5807520"/>
              <a:ext cx="10518840" cy="548640"/>
            </a:xfrm>
            <a:prstGeom prst="roundRect">
              <a:avLst>
                <a:gd name="adj" fmla="val 12848"/>
              </a:avLst>
            </a:prstGeom>
            <a:solidFill>
              <a:srgbClr val="364d7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2" name="Прямоугольник: скругленные углы 13"/>
            <p:cNvSpPr/>
            <p:nvPr/>
          </p:nvSpPr>
          <p:spPr>
            <a:xfrm>
              <a:off x="834840" y="521892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3" name="Прямоугольник: скругленные углы 13"/>
            <p:cNvSpPr/>
            <p:nvPr/>
          </p:nvSpPr>
          <p:spPr>
            <a:xfrm>
              <a:off x="834840" y="5807520"/>
              <a:ext cx="1199520" cy="548640"/>
            </a:xfrm>
            <a:prstGeom prst="roundRect">
              <a:avLst>
                <a:gd name="adj" fmla="val 12848"/>
              </a:avLst>
            </a:prstGeom>
            <a:solidFill>
              <a:srgbClr val="ef5f3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314" name="Заголовок 1"/>
          <p:cNvSpPr/>
          <p:nvPr/>
        </p:nvSpPr>
        <p:spPr>
          <a:xfrm>
            <a:off x="2034720" y="2104200"/>
            <a:ext cx="11219400" cy="41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165000"/>
              </a:lnSpc>
              <a:buNone/>
            </a:pP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Инновация, собственная уникальная разработка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Не имеет аналогов в России и мире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Цифровая трансформация медицины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Усиление нашей конкурентоспособности на мировой арене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Сохранение населения, его здоровья и благополучия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Снижение смертности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0" lang="en-US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Рост продолжительности здоровой жизни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 </a:t>
            </a:r>
            <a:r>
              <a:rPr b="0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Обеспечение равных прав для всех</a:t>
            </a:r>
            <a:endParaRPr b="0" lang="ru-RU" sz="2300" spc="-1" strike="noStrike">
              <a:latin typeface="XO Oriel"/>
            </a:endParaRPr>
          </a:p>
        </p:txBody>
      </p:sp>
      <p:sp>
        <p:nvSpPr>
          <p:cNvPr id="315" name="Заголовок 1"/>
          <p:cNvSpPr/>
          <p:nvPr/>
        </p:nvSpPr>
        <p:spPr>
          <a:xfrm>
            <a:off x="1249560" y="2104200"/>
            <a:ext cx="578880" cy="41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1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2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3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4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5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6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7</a:t>
            </a:r>
            <a:endParaRPr b="0" lang="ru-RU" sz="2300" spc="-1" strike="noStrike">
              <a:latin typeface="XO Oriel"/>
            </a:endParaRPr>
          </a:p>
          <a:p>
            <a:pPr>
              <a:lnSpc>
                <a:spcPct val="165000"/>
              </a:lnSpc>
              <a:buNone/>
            </a:pPr>
            <a:r>
              <a:rPr b="1" lang="ru-RU" sz="2300" spc="-1" strike="noStrike">
                <a:solidFill>
                  <a:srgbClr val="ffffff"/>
                </a:solidFill>
                <a:latin typeface="Gilroy"/>
                <a:ea typeface="PT Astra Serif"/>
              </a:rPr>
              <a:t>8</a:t>
            </a:r>
            <a:endParaRPr b="0" lang="ru-RU" sz="2300" spc="-1" strike="noStrike"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2800440" y="2823120"/>
            <a:ext cx="6590880" cy="1211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70000"/>
              </a:lnSpc>
              <a:buNone/>
            </a:pPr>
            <a:r>
              <a:rPr b="1" lang="ru-RU" sz="6600" spc="-1" strike="noStrike">
                <a:solidFill>
                  <a:srgbClr val="364d74"/>
                </a:solidFill>
                <a:latin typeface="Gilroy"/>
              </a:rPr>
              <a:t>Спасибо </a:t>
            </a:r>
            <a:br>
              <a:rPr sz="6600"/>
            </a:br>
            <a:r>
              <a:rPr b="1" lang="ru-RU" sz="6600" spc="-1" strike="noStrike">
                <a:solidFill>
                  <a:srgbClr val="364d74"/>
                </a:solidFill>
                <a:latin typeface="Gilroy"/>
              </a:rPr>
              <a:t>за внимание!</a:t>
            </a:r>
            <a:endParaRPr b="0" lang="ru-RU" sz="6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</TotalTime>
  <Application>Редактор_презентаций/2.2.0.0$Linux_X86_64 LibreOffice_project/4b957c311230c92895cc6602cdc574a9949ded0c</Application>
  <AppVersion>15.0000</AppVersion>
  <Words>505</Words>
  <Paragraphs>137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2023-10-17T21:20:04Z</dcterms:created>
  <dc:creator>Павел Максимов</dc:creator>
  <dc:description/>
  <dc:language>ru-RU</dc:language>
  <cp:lastModifiedBy>Роман Гольцев</cp:lastModifiedBy>
  <dcterms:modified xsi:type="dcterms:W3CDTF">2023-10-20T15:55:19Z</dcterms:modified>
  <cp:revision>23</cp:revision>
  <dc:subject/>
  <dc:title>«Услышать тишину» искусственный интеллект, собирающий данные о состоянии пациента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12</vt:i4>
  </property>
</Properties>
</file>