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579" r:id="rId2"/>
    <p:sldId id="556" r:id="rId3"/>
    <p:sldId id="569" r:id="rId4"/>
    <p:sldId id="542" r:id="rId5"/>
    <p:sldId id="572" r:id="rId6"/>
    <p:sldId id="554" r:id="rId7"/>
    <p:sldId id="570" r:id="rId8"/>
    <p:sldId id="568" r:id="rId9"/>
    <p:sldId id="571" r:id="rId10"/>
    <p:sldId id="576" r:id="rId11"/>
    <p:sldId id="577" r:id="rId12"/>
    <p:sldId id="558" r:id="rId13"/>
    <p:sldId id="578" r:id="rId14"/>
  </p:sldIdLst>
  <p:sldSz cx="9144000" cy="5143500" type="screen16x9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CC00"/>
    <a:srgbClr val="379982"/>
    <a:srgbClr val="50C0A5"/>
    <a:srgbClr val="820000"/>
    <a:srgbClr val="FFE393"/>
    <a:srgbClr val="FFCCFF"/>
    <a:srgbClr val="546DBC"/>
    <a:srgbClr val="0509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61" autoAdjust="0"/>
    <p:restoredTop sz="95238" autoAdjust="0"/>
  </p:normalViewPr>
  <p:slideViewPr>
    <p:cSldViewPr snapToGrid="0">
      <p:cViewPr>
        <p:scale>
          <a:sx n="128" d="100"/>
          <a:sy n="128" d="100"/>
        </p:scale>
        <p:origin x="-90" y="-8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Заболеваемость на 100 тыс. населения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Лист1!$B$11</c:f>
              <c:strCache>
                <c:ptCount val="1"/>
                <c:pt idx="0">
                  <c:v>Ободочная кишка С18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Лист1!$A$12:$A$22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Лист1!$B$12:$B$22</c:f>
              <c:numCache>
                <c:formatCode>General</c:formatCode>
                <c:ptCount val="11"/>
                <c:pt idx="0">
                  <c:v>13.64</c:v>
                </c:pt>
                <c:pt idx="1">
                  <c:v>13.67</c:v>
                </c:pt>
                <c:pt idx="2">
                  <c:v>13.75</c:v>
                </c:pt>
                <c:pt idx="3">
                  <c:v>14.24</c:v>
                </c:pt>
                <c:pt idx="4">
                  <c:v>14.72</c:v>
                </c:pt>
                <c:pt idx="5">
                  <c:v>14.9</c:v>
                </c:pt>
                <c:pt idx="6">
                  <c:v>15.34</c:v>
                </c:pt>
                <c:pt idx="7">
                  <c:v>15.58</c:v>
                </c:pt>
                <c:pt idx="8">
                  <c:v>16.07</c:v>
                </c:pt>
                <c:pt idx="9">
                  <c:v>14.03</c:v>
                </c:pt>
                <c:pt idx="10">
                  <c:v>14.52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B7-4F2E-9F90-B2479C756836}"/>
            </c:ext>
          </c:extLst>
        </c:ser>
        <c:ser>
          <c:idx val="1"/>
          <c:order val="1"/>
          <c:tx>
            <c:strRef>
              <c:f>Лист1!$C$11</c:f>
              <c:strCache>
                <c:ptCount val="1"/>
                <c:pt idx="0">
                  <c:v>Прямая кишка, ректосигмоидное соединение, анус С19-21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Лист1!$A$12:$A$22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Лист1!$C$12:$C$22</c:f>
              <c:numCache>
                <c:formatCode>General</c:formatCode>
                <c:ptCount val="11"/>
                <c:pt idx="0">
                  <c:v>10.71</c:v>
                </c:pt>
                <c:pt idx="1">
                  <c:v>10.8</c:v>
                </c:pt>
                <c:pt idx="2">
                  <c:v>10.69</c:v>
                </c:pt>
                <c:pt idx="3">
                  <c:v>10.98</c:v>
                </c:pt>
                <c:pt idx="4">
                  <c:v>11.31</c:v>
                </c:pt>
                <c:pt idx="5">
                  <c:v>11.25</c:v>
                </c:pt>
                <c:pt idx="6">
                  <c:v>11.37</c:v>
                </c:pt>
                <c:pt idx="7">
                  <c:v>11.63</c:v>
                </c:pt>
                <c:pt idx="8">
                  <c:v>11.8</c:v>
                </c:pt>
                <c:pt idx="9">
                  <c:v>10.49</c:v>
                </c:pt>
                <c:pt idx="10">
                  <c:v>11.02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DB7-4F2E-9F90-B2479C756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140032"/>
        <c:axId val="216145920"/>
      </c:lineChart>
      <c:catAx>
        <c:axId val="21614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6145920"/>
        <c:crosses val="autoZero"/>
        <c:auto val="1"/>
        <c:lblAlgn val="ctr"/>
        <c:lblOffset val="100"/>
        <c:noMultiLvlLbl val="0"/>
      </c:catAx>
      <c:valAx>
        <c:axId val="21614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614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2F2F2"/>
    </a:solidFill>
    <a:ln>
      <a:solidFill>
        <a:srgbClr val="077383"/>
      </a:solidFill>
    </a:ln>
    <a:effectLst>
      <a:outerShdw blurRad="50800" dist="38100" dir="13500000" algn="br" rotWithShape="0">
        <a:prstClr val="black">
          <a:alpha val="40000"/>
        </a:prstClr>
      </a:outerShdw>
    </a:effectLst>
  </c:spPr>
  <c:txPr>
    <a:bodyPr/>
    <a:lstStyle/>
    <a:p>
      <a:pPr>
        <a:defRPr sz="1400" baseline="0">
          <a:solidFill>
            <a:schemeClr val="tx1"/>
          </a:solidFill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71BA1-18B5-4ABD-8865-FB7C4CE0F1B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16E46-CA49-45BB-811E-0214CF63E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5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C506D-D486-458A-BE64-423B192D2695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BD52-5630-4539-9FD1-36B785F636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4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Bressler B. et al. Rates of new or missed colorectal cancers after colonoscopy and their risk factors: a population-based analysis //Gastroenterology. – 2007. – Т. 132. – №. 1. – С. 96-102.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2,1%-5,9% - толстая кишка(пропущенный рак). 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30%      - доброкачественная патология и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предрак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Singh H. et al. Rate and predictors of early/missed colorectal cancers after colonoscopy in Manitoba: a population-based study //American Journal of Gastroenterology. – 2010. – Т. 105. – №. 12. – С. 2588-2596.</a:t>
            </a:r>
            <a:endParaRPr lang="ru-RU" b="0" i="0" dirty="0">
              <a:solidFill>
                <a:srgbClr val="505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Baxter N. N. et al. Analysis of administrative data finds endoscopist quality measures associated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postcolonoscopy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 //Gastroenterology. – 2011.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140. – №. 1. – С. 65-72.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F. W. D. et al. Factors associated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oesophagogastric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cancers missed by gastroscopy: a case–control study //Frontline Gastroenterology. – 2020. – Т. 11. – №. 3. – С. 194-201.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10% - желудок(пропущенный рак)</a:t>
            </a:r>
            <a:endParaRPr 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Bressler B. et al. Rates of new or missed colorectal cancers after colonoscopy and their risk factors: a population-based analysis //Gastroenterology. – 2007. – Т. 132. – №. 1. – С. 96-102.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2,1%-5,9% - толстая кишка(пропущенный рак). 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30%      - доброкачественная патология и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предрак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Singh H. et al. Rate and predictors of early/missed colorectal cancers after colonoscopy in Manitoba: a population-based study //American Journal of Gastroenterology. – 2010. – Т. 105. – №. 12. – С. 2588-2596.</a:t>
            </a:r>
            <a:endParaRPr lang="ru-RU" b="0" i="0" dirty="0">
              <a:solidFill>
                <a:srgbClr val="505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Baxter N. N. et al. Analysis of administrative data finds endoscopist quality measures associated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postcolonoscopy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 //Gastroenterology. – 2011.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140. – №. 1. – С. 65-72.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F. W. D. et al. Factors associated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oesophagogastric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cancers missed by gastroscopy: a case–control study //Frontline Gastroenterology. – 2020. – Т. 11. – №. 3. – С. 194-201.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10% - желудок(пропущенный рак)</a:t>
            </a:r>
            <a:endParaRPr lang="en-US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BD52-5630-4539-9FD1-36B785F636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8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EC3E39-206A-497F-A82A-5AFF0F3A5C93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6394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623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D:\Газета ОНКО\Онкогоспиталь\identity\Логотип\Ресурс 15.png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920" r="3650" b="43011"/>
          <a:stretch>
            <a:fillRect/>
          </a:stretch>
        </p:blipFill>
        <p:spPr bwMode="auto">
          <a:xfrm>
            <a:off x="0" y="2398469"/>
            <a:ext cx="9144000" cy="274503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2914650"/>
            <a:ext cx="5286412" cy="1314450"/>
          </a:xfrm>
        </p:spPr>
        <p:txBody>
          <a:bodyPr/>
          <a:lstStyle/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9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28610"/>
            <a:ext cx="2928958" cy="546203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9" descr="Ресурс 17.png"/>
          <p:cNvPicPr>
            <a:picLocks noChangeAspect="1"/>
          </p:cNvPicPr>
          <p:nvPr userDrawn="1"/>
        </p:nvPicPr>
        <p:blipFill>
          <a:blip r:embed="rId2"/>
          <a:srcRect r="40404" b="32129"/>
          <a:stretch>
            <a:fillRect/>
          </a:stretch>
        </p:blipFill>
        <p:spPr>
          <a:xfrm>
            <a:off x="7786710" y="2832348"/>
            <a:ext cx="1504924" cy="2311152"/>
          </a:xfrm>
          <a:prstGeom prst="rect">
            <a:avLst/>
          </a:prstGeom>
        </p:spPr>
      </p:pic>
      <p:pic>
        <p:nvPicPr>
          <p:cNvPr id="15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50000" t="59982"/>
          <a:stretch>
            <a:fillRect/>
          </a:stretch>
        </p:blipFill>
        <p:spPr bwMode="auto">
          <a:xfrm rot="16200000">
            <a:off x="54015" y="3727278"/>
            <a:ext cx="1362207" cy="147023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6"/>
            <a:ext cx="868217" cy="85997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071948"/>
            <a:ext cx="2357454" cy="4396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9" descr="Ресурс 17.png"/>
          <p:cNvPicPr>
            <a:picLocks noChangeAspect="1"/>
          </p:cNvPicPr>
          <p:nvPr userDrawn="1"/>
        </p:nvPicPr>
        <p:blipFill>
          <a:blip r:embed="rId2"/>
          <a:srcRect r="40404" b="32129"/>
          <a:stretch>
            <a:fillRect/>
          </a:stretch>
        </p:blipFill>
        <p:spPr>
          <a:xfrm>
            <a:off x="7143768" y="2071690"/>
            <a:ext cx="2000232" cy="30718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6"/>
            <a:ext cx="868217" cy="8599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r="50000" b="63427"/>
          <a:stretch>
            <a:fillRect/>
          </a:stretch>
        </p:blipFill>
        <p:spPr bwMode="auto">
          <a:xfrm rot="16200000">
            <a:off x="7345769" y="12313"/>
            <a:ext cx="1810544" cy="1785918"/>
          </a:xfrm>
          <a:prstGeom prst="rect">
            <a:avLst/>
          </a:prstGeom>
          <a:noFill/>
        </p:spPr>
      </p:pic>
      <p:pic>
        <p:nvPicPr>
          <p:cNvPr id="13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50000" t="33648"/>
          <a:stretch>
            <a:fillRect/>
          </a:stretch>
        </p:blipFill>
        <p:spPr bwMode="auto">
          <a:xfrm rot="16200000">
            <a:off x="714750" y="2618206"/>
            <a:ext cx="1810544" cy="32400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6"/>
            <a:ext cx="868217" cy="8599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r="50000" b="63427"/>
          <a:stretch>
            <a:fillRect/>
          </a:stretch>
        </p:blipFill>
        <p:spPr bwMode="auto">
          <a:xfrm>
            <a:off x="7333456" y="3357582"/>
            <a:ext cx="1810544" cy="17859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6"/>
            <a:ext cx="868217" cy="8599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50000" t="33648"/>
          <a:stretch>
            <a:fillRect/>
          </a:stretch>
        </p:blipFill>
        <p:spPr bwMode="auto">
          <a:xfrm rot="5400000">
            <a:off x="6618706" y="-714750"/>
            <a:ext cx="1810544" cy="32400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824"/>
            <a:ext cx="2357454" cy="43962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Picture 2" descr="D:\Газета ОНКО\Онкогоспиталь\identity\Логотип\Ресурс 19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2870" y="-642960"/>
            <a:ext cx="9176870" cy="649125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44761" b="9298"/>
          <a:stretch>
            <a:fillRect/>
          </a:stretch>
        </p:blipFill>
        <p:spPr bwMode="auto">
          <a:xfrm rot="16200000">
            <a:off x="5929318" y="1928818"/>
            <a:ext cx="2000240" cy="4429124"/>
          </a:xfrm>
          <a:prstGeom prst="rect">
            <a:avLst/>
          </a:prstGeom>
          <a:noFill/>
        </p:spPr>
      </p:pic>
      <p:pic>
        <p:nvPicPr>
          <p:cNvPr id="11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3794344"/>
            <a:ext cx="857256" cy="84911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57213" b="15149"/>
          <a:stretch>
            <a:fillRect/>
          </a:stretch>
        </p:blipFill>
        <p:spPr bwMode="auto">
          <a:xfrm>
            <a:off x="0" y="1000120"/>
            <a:ext cx="1549353" cy="4143380"/>
          </a:xfrm>
          <a:prstGeom prst="rect">
            <a:avLst/>
          </a:prstGeom>
          <a:noFill/>
        </p:spPr>
      </p:pic>
      <p:pic>
        <p:nvPicPr>
          <p:cNvPr id="13" name="Picture 2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31565" t="11704" r="44762" b="21001"/>
          <a:stretch>
            <a:fillRect/>
          </a:stretch>
        </p:blipFill>
        <p:spPr bwMode="auto">
          <a:xfrm>
            <a:off x="8286776" y="0"/>
            <a:ext cx="857224" cy="32861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2" descr="D:\Газета ОНКО\Онкогоспиталь\identity\Логотип\Ресурс 16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296"/>
            <a:ext cx="868217" cy="85997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r="50000" b="63427"/>
          <a:stretch>
            <a:fillRect/>
          </a:stretch>
        </p:blipFill>
        <p:spPr bwMode="auto">
          <a:xfrm rot="16200000">
            <a:off x="7345769" y="12313"/>
            <a:ext cx="1810544" cy="17859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76606"/>
            <a:ext cx="1643074" cy="3064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2" descr="D:\Газета ОНКО\Онкогоспиталь\identity\Логотип\Ресурс 17.png"/>
          <p:cNvPicPr>
            <a:picLocks noChangeAspect="1" noChangeArrowheads="1"/>
          </p:cNvPicPr>
          <p:nvPr userDrawn="1"/>
        </p:nvPicPr>
        <p:blipFill>
          <a:blip r:embed="rId2"/>
          <a:srcRect l="57213" b="15149"/>
          <a:stretch>
            <a:fillRect/>
          </a:stretch>
        </p:blipFill>
        <p:spPr bwMode="auto">
          <a:xfrm>
            <a:off x="0" y="1000120"/>
            <a:ext cx="1549353" cy="4143380"/>
          </a:xfrm>
          <a:prstGeom prst="rect">
            <a:avLst/>
          </a:prstGeom>
          <a:noFill/>
        </p:spPr>
      </p:pic>
      <p:pic>
        <p:nvPicPr>
          <p:cNvPr id="11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296"/>
            <a:ext cx="1714512" cy="31972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71472" y="785800"/>
            <a:ext cx="8229600" cy="8572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Picture 4" descr="D:\Газета ОНКО\Онкогоспиталь\identity\Логотип\Ресурс 15.png"/>
          <p:cNvPicPr>
            <a:picLocks noChangeAspect="1" noChangeArrowheads="1"/>
          </p:cNvPicPr>
          <p:nvPr userDrawn="1"/>
        </p:nvPicPr>
        <p:blipFill>
          <a:blip r:embed="rId2">
            <a:lum/>
          </a:blip>
          <a:srcRect l="2920" r="3650" b="43011"/>
          <a:stretch>
            <a:fillRect/>
          </a:stretch>
        </p:blipFill>
        <p:spPr bwMode="auto">
          <a:xfrm>
            <a:off x="0" y="2398469"/>
            <a:ext cx="9144000" cy="274503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3" descr="D:\Газета ОНКО\Онкогоспиталь\identity\Логотип\Ресурс 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725444"/>
            <a:ext cx="1857388" cy="3463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2_Титульный слайд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32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D7315-8A37-4E49-B825-98313F76981A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02189-D33A-45D9-A633-899C2CD2D40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jp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025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19253" y="4513006"/>
            <a:ext cx="3562811" cy="517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Челябинск 2023</a:t>
            </a: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1630598" y="299033"/>
            <a:ext cx="5720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75" lvl="3" algn="ctr" defTabSz="914400" eaLnBrk="1" hangingPunct="1"/>
            <a:r>
              <a:rPr lang="ru-RU" sz="2800" dirty="0" smtClean="0">
                <a:solidFill>
                  <a:srgbClr val="0070C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ЧЕЛЯБИНСКАЯ ОБЛАСТЬ</a:t>
            </a:r>
            <a:endParaRPr lang="ru-RU" altLang="ru-RU" sz="3200" dirty="0">
              <a:solidFill>
                <a:srgbClr val="0070C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577" y="247483"/>
            <a:ext cx="660902" cy="62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7651" y="1403748"/>
            <a:ext cx="84867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Выявление ранних признаков рака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кишечника с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помощью искусственного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интеллекта (ПАК </a:t>
            </a:r>
            <a:r>
              <a:rPr lang="ru-RU" sz="3200" dirty="0" err="1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Polyptron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)</a:t>
            </a:r>
            <a:endParaRPr lang="ru-RU" sz="4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8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3200" y="114300"/>
            <a:ext cx="13081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77192"/>
            <a:ext cx="3587394" cy="442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КОЛОРЕКТАЛЬНЫЙ РАК  В МИРЕ</a:t>
            </a:r>
          </a:p>
        </p:txBody>
      </p:sp>
      <p:sp>
        <p:nvSpPr>
          <p:cNvPr id="7" name="Google Shape;321;p42">
            <a:extLst>
              <a:ext uri="{FF2B5EF4-FFF2-40B4-BE49-F238E27FC236}">
                <a16:creationId xmlns:a16="http://schemas.microsoft.com/office/drawing/2014/main" xmlns="" id="{A2259623-778B-4A96-BF55-C65880B585A5}"/>
              </a:ext>
            </a:extLst>
          </p:cNvPr>
          <p:cNvSpPr/>
          <p:nvPr/>
        </p:nvSpPr>
        <p:spPr>
          <a:xfrm>
            <a:off x="402595" y="741857"/>
            <a:ext cx="40540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 eaLnBrk="0" fontAlgn="base" hangingPunct="0">
              <a:buClr>
                <a:srgbClr val="000000"/>
              </a:buClr>
              <a:buSzPts val="1800"/>
              <a:buFont typeface="Calibri"/>
              <a:buNone/>
            </a:pP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КОЛИЧЕСТВО НОВЫХ СЛУЧАЕВ РАКА</a:t>
            </a:r>
            <a:endParaRPr lang="ru-RU" sz="16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Google Shape;345;p43">
            <a:extLst>
              <a:ext uri="{FF2B5EF4-FFF2-40B4-BE49-F238E27FC236}">
                <a16:creationId xmlns:a16="http://schemas.microsoft.com/office/drawing/2014/main" xmlns="" id="{368008E2-CB7A-4EB8-AD65-408FF89A3B74}"/>
              </a:ext>
            </a:extLst>
          </p:cNvPr>
          <p:cNvSpPr/>
          <p:nvPr/>
        </p:nvSpPr>
        <p:spPr>
          <a:xfrm>
            <a:off x="5070982" y="741857"/>
            <a:ext cx="30667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 eaLnBrk="0" fontAlgn="base" hangingPunct="0">
              <a:buClr>
                <a:srgbClr val="000000"/>
              </a:buClr>
              <a:buSzPts val="1800"/>
              <a:buFont typeface="Calibri"/>
              <a:buNone/>
            </a:pP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КОЛИЧЕСТВО СМЕРТЕЙ</a:t>
            </a:r>
            <a:endParaRPr lang="ru-RU" sz="16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Google Shape;338;p43">
            <a:extLst>
              <a:ext uri="{FF2B5EF4-FFF2-40B4-BE49-F238E27FC236}">
                <a16:creationId xmlns:a16="http://schemas.microsoft.com/office/drawing/2014/main" xmlns="" id="{9D7BC5D7-78CB-4932-B10D-F258E0BDBEB1}"/>
              </a:ext>
            </a:extLst>
          </p:cNvPr>
          <p:cNvSpPr txBox="1"/>
          <p:nvPr/>
        </p:nvSpPr>
        <p:spPr>
          <a:xfrm>
            <a:off x="6155172" y="4469132"/>
            <a:ext cx="1735681" cy="24622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ru-RU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600" b="1" i="0" u="none" strike="noStrike" cap="none">
                <a:solidFill>
                  <a:srgbClr val="C00000"/>
                </a:solidFill>
                <a:ea typeface="Times New Roman"/>
                <a:cs typeface="Times New Roman"/>
              </a:defRPr>
            </a:lvl1pPr>
          </a:lstStyle>
          <a:p>
            <a:r>
              <a:rPr lang="ru-RU" dirty="0">
                <a:sym typeface="Times New Roman"/>
              </a:rPr>
              <a:t>2 </a:t>
            </a:r>
            <a:r>
              <a:rPr lang="ru-RU" sz="1400" dirty="0">
                <a:sym typeface="Times New Roman"/>
              </a:rPr>
              <a:t>МЕСТО</a:t>
            </a:r>
            <a:r>
              <a:rPr lang="ru-RU" dirty="0">
                <a:sym typeface="Times New Roman"/>
              </a:rPr>
              <a:t> (9,2%)</a:t>
            </a:r>
            <a:endParaRPr lang="ru-RU" dirty="0"/>
          </a:p>
        </p:txBody>
      </p:sp>
      <p:sp>
        <p:nvSpPr>
          <p:cNvPr id="13" name="Google Shape;338;p43">
            <a:extLst>
              <a:ext uri="{FF2B5EF4-FFF2-40B4-BE49-F238E27FC236}">
                <a16:creationId xmlns:a16="http://schemas.microsoft.com/office/drawing/2014/main" xmlns="" id="{9D7BC5D7-78CB-4932-B10D-F258E0BDBEB1}"/>
              </a:ext>
            </a:extLst>
          </p:cNvPr>
          <p:cNvSpPr txBox="1"/>
          <p:nvPr/>
        </p:nvSpPr>
        <p:spPr>
          <a:xfrm>
            <a:off x="1415489" y="4469133"/>
            <a:ext cx="1787071" cy="24622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ru-RU" sz="1600" b="1" i="0" u="none" strike="noStrike" cap="none" dirty="0">
                <a:solidFill>
                  <a:srgbClr val="C00000"/>
                </a:solidFill>
                <a:ea typeface="Times New Roman"/>
                <a:cs typeface="Times New Roman"/>
                <a:sym typeface="Times New Roman"/>
              </a:rPr>
              <a:t>3 </a:t>
            </a:r>
            <a:r>
              <a:rPr lang="ru-RU" sz="1400" b="1" i="0" u="none" strike="noStrike" cap="none" dirty="0" smtClean="0">
                <a:solidFill>
                  <a:srgbClr val="C00000"/>
                </a:solidFill>
                <a:ea typeface="Times New Roman"/>
                <a:cs typeface="Times New Roman"/>
                <a:sym typeface="Times New Roman"/>
              </a:rPr>
              <a:t>МЕСТО</a:t>
            </a:r>
            <a:r>
              <a:rPr lang="ru-RU" sz="1200" b="1" i="0" u="none" strike="noStrike" cap="none" dirty="0" smtClean="0">
                <a:solidFill>
                  <a:srgbClr val="C00000"/>
                </a:solidFill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b="1" i="0" u="none" strike="noStrike" cap="none" dirty="0" smtClean="0">
                <a:solidFill>
                  <a:srgbClr val="C00000"/>
                </a:solidFill>
                <a:ea typeface="Times New Roman"/>
                <a:cs typeface="Times New Roman"/>
                <a:sym typeface="Times New Roman"/>
              </a:rPr>
              <a:t>(</a:t>
            </a:r>
            <a:r>
              <a:rPr lang="ru-RU" sz="1600" b="1" i="0" u="none" strike="noStrike" cap="none" dirty="0">
                <a:solidFill>
                  <a:srgbClr val="C00000"/>
                </a:solidFill>
                <a:ea typeface="Times New Roman"/>
                <a:cs typeface="Times New Roman"/>
                <a:sym typeface="Times New Roman"/>
              </a:rPr>
              <a:t>10,2%)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ACC2603-30F1-440A-9BCF-821F07C45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37" t="31008" r="19222" b="10617"/>
          <a:stretch/>
        </p:blipFill>
        <p:spPr>
          <a:xfrm>
            <a:off x="133008" y="1183106"/>
            <a:ext cx="4438992" cy="3105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05B6480-598D-48E0-9FDB-C120FE04AD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81" t="30042" r="17054" b="11057"/>
          <a:stretch/>
        </p:blipFill>
        <p:spPr>
          <a:xfrm>
            <a:off x="4642192" y="1183105"/>
            <a:ext cx="4438992" cy="3105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D9314765-89F6-4A15-8359-0B42FD8968D0}"/>
              </a:ext>
            </a:extLst>
          </p:cNvPr>
          <p:cNvSpPr/>
          <p:nvPr/>
        </p:nvSpPr>
        <p:spPr>
          <a:xfrm>
            <a:off x="3531849" y="2195607"/>
            <a:ext cx="1110343" cy="4394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79107" y="4805689"/>
            <a:ext cx="4842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/>
              <a:t>По данным международного проекта </a:t>
            </a:r>
            <a:r>
              <a:rPr lang="en-US" sz="1100" i="1" dirty="0" smtClean="0"/>
              <a:t>GLOBACAN</a:t>
            </a:r>
            <a:endParaRPr lang="ru-RU" sz="1100" i="1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D9314765-89F6-4A15-8359-0B42FD8968D0}"/>
              </a:ext>
            </a:extLst>
          </p:cNvPr>
          <p:cNvSpPr/>
          <p:nvPr/>
        </p:nvSpPr>
        <p:spPr>
          <a:xfrm>
            <a:off x="8041033" y="2100406"/>
            <a:ext cx="1110343" cy="4697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7"/>
          <p:cNvSpPr/>
          <p:nvPr/>
        </p:nvSpPr>
        <p:spPr>
          <a:xfrm>
            <a:off x="3858791" y="4821078"/>
            <a:ext cx="121219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https://gco.iarc.fr/</a:t>
            </a:r>
          </a:p>
        </p:txBody>
      </p:sp>
      <p:cxnSp>
        <p:nvCxnSpPr>
          <p:cNvPr id="19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5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200" y="114300"/>
            <a:ext cx="13081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559045"/>
              </p:ext>
            </p:extLst>
          </p:nvPr>
        </p:nvGraphicFramePr>
        <p:xfrm>
          <a:off x="203200" y="743351"/>
          <a:ext cx="7990114" cy="31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3478" y="4677574"/>
            <a:ext cx="45148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/>
              <a:t>А.Д. </a:t>
            </a:r>
            <a:r>
              <a:rPr lang="ru-RU" sz="1100" i="1" dirty="0" err="1"/>
              <a:t>Каприн</a:t>
            </a:r>
            <a:r>
              <a:rPr lang="ru-RU" sz="1100" i="1" dirty="0"/>
              <a:t>, В.В. </a:t>
            </a:r>
            <a:r>
              <a:rPr lang="ru-RU" sz="1100" i="1" dirty="0" err="1"/>
              <a:t>Старинский</a:t>
            </a:r>
            <a:r>
              <a:rPr lang="ru-RU" sz="1100" i="1" dirty="0"/>
              <a:t>, Г.В. Петрова Злокачественные новообразования в России в 2022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288" y="24439"/>
            <a:ext cx="9129712" cy="560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ДИНАМИКА ЗАБОЛЕВАЕМОСТИ КОЛОРЕКТАЛЬНЫМ РАКОМ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3200" y="4096403"/>
            <a:ext cx="4761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Среднегодовой </a:t>
            </a:r>
            <a:r>
              <a:rPr lang="ru-RU" dirty="0">
                <a:solidFill>
                  <a:srgbClr val="C00000"/>
                </a:solidFill>
                <a:latin typeface="Calibri" panose="020F0502020204030204" pitchFamily="34" charset="0"/>
              </a:rPr>
              <a:t>темп </a:t>
            </a: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прироста</a:t>
            </a:r>
            <a:r>
              <a:rPr lang="ru-RU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– </a:t>
            </a:r>
            <a:r>
              <a:rPr lang="ru-RU" dirty="0" smtClean="0">
                <a:solidFill>
                  <a:srgbClr val="0070C0"/>
                </a:solidFill>
                <a:latin typeface="Calibri" panose="020F0502020204030204" pitchFamily="34" charset="0"/>
              </a:rPr>
              <a:t>1,0%</a:t>
            </a: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 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0,41%</a:t>
            </a: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  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34065" y="2459707"/>
            <a:ext cx="1363856" cy="456336"/>
          </a:xfrm>
          <a:prstGeom prst="rect">
            <a:avLst/>
          </a:prstGeom>
          <a:solidFill>
            <a:schemeClr val="bg2"/>
          </a:solidFill>
          <a:ln w="127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rgbClr val="0070C0"/>
                </a:solidFill>
              </a:rPr>
              <a:t>Δ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+10,62% </a:t>
            </a:r>
            <a:endParaRPr lang="ru-RU" sz="1600" b="1" dirty="0">
              <a:solidFill>
                <a:srgbClr val="0070C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2011-2021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34065" y="1685877"/>
            <a:ext cx="1363856" cy="456336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chemeClr val="accent5">
                    <a:lumMod val="75000"/>
                  </a:schemeClr>
                </a:solidFill>
              </a:rPr>
              <a:t>Δ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+4,19% 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</a:rPr>
              <a:t>2011-2021</a:t>
            </a:r>
            <a:endParaRPr lang="ru-RU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3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1446" y="3835152"/>
            <a:ext cx="8107082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73670"/>
            <a:ext cx="5353970" cy="429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ОСНОВНОЙ МЕТОД ДИАГНОСТИКИ – КОЛОНОСКОПИЯ 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504507" y="599277"/>
            <a:ext cx="2610931" cy="1029251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ОНКОНАСТОРОЖЕННОСТЬ,</a:t>
            </a:r>
          </a:p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СКРИНИНГ</a:t>
            </a:r>
            <a:endParaRPr lang="ru-RU" sz="12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04507" y="1744268"/>
            <a:ext cx="2610931" cy="103849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100" b="1" dirty="0" smtClean="0">
                <a:solidFill>
                  <a:schemeClr val="bg2"/>
                </a:solidFill>
                <a:latin typeface="Calibri" panose="020F0502020204030204"/>
              </a:rPr>
              <a:t>ВТОРОЙ ЭТАП ДИСПАСЕРИЗАЦИИ </a:t>
            </a:r>
            <a:r>
              <a:rPr lang="ru-RU" sz="1100" b="1" dirty="0">
                <a:solidFill>
                  <a:schemeClr val="bg2"/>
                </a:solidFill>
                <a:latin typeface="Calibri" panose="020F0502020204030204"/>
              </a:rPr>
              <a:t>ОТДЕЛЬНЫХ ГРУПП </a:t>
            </a:r>
            <a:r>
              <a:rPr lang="ru-RU" sz="1100" b="1" dirty="0" smtClean="0">
                <a:solidFill>
                  <a:schemeClr val="bg2"/>
                </a:solidFill>
                <a:latin typeface="Calibri" panose="020F0502020204030204"/>
              </a:rPr>
              <a:t>ВЗРОСЛОГО НАСЕЛЕНИЯ </a:t>
            </a:r>
            <a:endParaRPr lang="ru-RU" sz="11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2" name="Стрелка влево 11"/>
          <p:cNvSpPr/>
          <p:nvPr/>
        </p:nvSpPr>
        <p:spPr>
          <a:xfrm>
            <a:off x="6172199" y="616243"/>
            <a:ext cx="2610931" cy="1029251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1,8% - 9,0% </a:t>
            </a:r>
          </a:p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ТОЛСТАЯ КИШКА</a:t>
            </a:r>
          </a:p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(ПРОПУЩЕННЫЙ РАК)</a:t>
            </a:r>
            <a:endParaRPr lang="ru-RU" sz="12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6172199" y="1776650"/>
            <a:ext cx="2610931" cy="1030487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26% - 50%</a:t>
            </a:r>
          </a:p>
          <a:p>
            <a:pPr algn="ctr" defTabSz="685800"/>
            <a:r>
              <a:rPr lang="ru-RU" sz="1200" b="1" dirty="0" smtClean="0">
                <a:solidFill>
                  <a:schemeClr val="bg2"/>
                </a:solidFill>
                <a:latin typeface="Calibri" panose="020F0502020204030204"/>
              </a:rPr>
              <a:t> ДОБРОКАЧЕСТВЕННАЯ, ПРЕДРАКОВАЯ ПАТОЛОГИЯ</a:t>
            </a:r>
            <a:endParaRPr lang="ru-RU" sz="12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134" y="4521405"/>
            <a:ext cx="402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Laurent E, Hussain H, Poon TKC, </a:t>
            </a:r>
            <a:r>
              <a:rPr lang="en-US" sz="800" i="1" dirty="0" err="1"/>
              <a:t>Ayantunde</a:t>
            </a:r>
            <a:r>
              <a:rPr lang="en-US" sz="800" i="1" dirty="0"/>
              <a:t> AA. </a:t>
            </a:r>
            <a:endParaRPr lang="ru-RU" sz="800" i="1" dirty="0"/>
          </a:p>
          <a:p>
            <a:r>
              <a:rPr lang="ru-RU" sz="800" i="1" dirty="0"/>
              <a:t>«</a:t>
            </a:r>
            <a:r>
              <a:rPr lang="en-US" sz="800" i="1" dirty="0"/>
              <a:t>The Incidence, Distribution and </a:t>
            </a:r>
            <a:r>
              <a:rPr lang="en-US" sz="800" i="1" dirty="0" err="1"/>
              <a:t>Clinicopathology</a:t>
            </a:r>
            <a:r>
              <a:rPr lang="en-US" sz="800" i="1" dirty="0"/>
              <a:t> of Missed Colorectal Cancer After Diagnostic Colonoscopy.</a:t>
            </a:r>
            <a:r>
              <a:rPr lang="ru-RU" sz="800" i="1" dirty="0"/>
              <a:t>»</a:t>
            </a:r>
          </a:p>
          <a:p>
            <a:r>
              <a:rPr lang="en-US" sz="800" i="1" dirty="0"/>
              <a:t> Turk J </a:t>
            </a:r>
            <a:r>
              <a:rPr lang="en-US" sz="800" i="1" dirty="0" err="1"/>
              <a:t>Gastroenterol</a:t>
            </a:r>
            <a:r>
              <a:rPr lang="en-US" sz="800" i="1" dirty="0"/>
              <a:t>. 2021 Nov;32(11):988-994. </a:t>
            </a:r>
            <a:endParaRPr lang="ru-RU" sz="800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15233" y="4524322"/>
            <a:ext cx="3831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Lui TKL, Leung WK. </a:t>
            </a:r>
          </a:p>
          <a:p>
            <a:pPr algn="r"/>
            <a:r>
              <a:rPr lang="en-US" sz="800" i="1" dirty="0"/>
              <a:t>«Is artificial intelligence the final answer to missed polyps in colonoscopy?»</a:t>
            </a:r>
          </a:p>
          <a:p>
            <a:pPr algn="r"/>
            <a:r>
              <a:rPr lang="en-US" sz="800" i="1" dirty="0"/>
              <a:t>World J </a:t>
            </a:r>
            <a:r>
              <a:rPr lang="en-US" sz="800" i="1" dirty="0" err="1"/>
              <a:t>Gastroenterol</a:t>
            </a:r>
            <a:r>
              <a:rPr lang="en-US" sz="800" i="1" dirty="0"/>
              <a:t>. 2020 Sep 21;26(35):5248-5255. </a:t>
            </a:r>
            <a:endParaRPr lang="ru-RU" sz="800" i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51" y="638344"/>
            <a:ext cx="2680822" cy="227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738332" y="3355914"/>
            <a:ext cx="7908537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ЧЕЛОВЕЧЕСКИЙ ФАКТОР</a:t>
            </a:r>
            <a:r>
              <a:rPr lang="ru-RU" sz="1400" dirty="0" smtClean="0"/>
              <a:t>:</a:t>
            </a:r>
          </a:p>
          <a:p>
            <a:pPr algn="ctr"/>
            <a:r>
              <a:rPr lang="ru-RU" sz="1400" dirty="0" smtClean="0"/>
              <a:t>УТОМЛЯЕМОСТЬ, ОТВЛЕЧЁННОЕ ВНИМАНИЕ, НЕСОБЛЮДЕНИЕ ПОСЛЕДОВАТЕЛЬНОСТИ ОСМОТРА, МАЛЫЙ ОПЫТ</a:t>
            </a:r>
            <a:endParaRPr lang="ru-RU" sz="1400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4453480" y="3035998"/>
            <a:ext cx="472965" cy="222881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200" b="1">
              <a:solidFill>
                <a:schemeClr val="bg2"/>
              </a:solidFill>
              <a:latin typeface="Calibri" panose="020F0502020204030204"/>
            </a:endParaRPr>
          </a:p>
        </p:txBody>
      </p:sp>
      <p:cxnSp>
        <p:nvCxnSpPr>
          <p:cNvPr id="20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4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5954" y="3847765"/>
            <a:ext cx="8107082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945" y="86818"/>
            <a:ext cx="7077213" cy="429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 smtClean="0"/>
              <a:t>ПРОЦЕДУРА КОЛОНОСКОПИИ В 2020 ГОДУ</a:t>
            </a:r>
            <a:endParaRPr lang="ru-RU" dirty="0"/>
          </a:p>
        </p:txBody>
      </p:sp>
      <p:cxnSp>
        <p:nvCxnSpPr>
          <p:cNvPr id="5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колон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6671" y="740569"/>
            <a:ext cx="6925581" cy="389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6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37896" y="16946"/>
            <a:ext cx="8038972" cy="508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СИСТЕМА АНАЛИЗА КОЛОНОСКОПИЧЕСКОГО ИЗОБРАЖЕНИЯ С ПОМОЩЬЮ ИСКУССТВЕННОГО ИНТЕЛЛЕКТА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96" y="739279"/>
            <a:ext cx="5512255" cy="3014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1622" r="1732"/>
          <a:stretch/>
        </p:blipFill>
        <p:spPr>
          <a:xfrm>
            <a:off x="4074110" y="1602430"/>
            <a:ext cx="4899622" cy="292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708DA686-E322-4595-8AE3-698C39E74374}"/>
              </a:ext>
            </a:extLst>
          </p:cNvPr>
          <p:cNvSpPr/>
          <p:nvPr/>
        </p:nvSpPr>
        <p:spPr>
          <a:xfrm>
            <a:off x="5650151" y="4196881"/>
            <a:ext cx="372486" cy="21849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708DA686-E322-4595-8AE3-698C39E74374}"/>
              </a:ext>
            </a:extLst>
          </p:cNvPr>
          <p:cNvSpPr/>
          <p:nvPr/>
        </p:nvSpPr>
        <p:spPr>
          <a:xfrm>
            <a:off x="4294993" y="4181721"/>
            <a:ext cx="372486" cy="21849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13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37506" y="4085112"/>
            <a:ext cx="2656517" cy="7233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7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BC5BA82-1E32-4A5F-B663-C026DD0258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63" y="3618846"/>
            <a:ext cx="2595478" cy="145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808F7BC-F3CD-431D-9102-E49C144D5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8"/>
          <a:stretch/>
        </p:blipFill>
        <p:spPr>
          <a:xfrm>
            <a:off x="5912686" y="552972"/>
            <a:ext cx="1835797" cy="1656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65E9CF4-F03B-4D5B-BF97-93B1F3F067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4"/>
          <a:stretch/>
        </p:blipFill>
        <p:spPr>
          <a:xfrm>
            <a:off x="4338531" y="843187"/>
            <a:ext cx="1664978" cy="1438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19045" y="50450"/>
            <a:ext cx="8038972" cy="5025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СИСТЕМА АНАЛИЗА КОЛОНОСКОПИЧЕСКОГО ИЗОБРАЖЕНИЯ С ПОМОЩЬЮ ИСКУССТВЕННОГО ИНТЕЛЛЕКТА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4665" y="762888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ДЕТЕКЦИЯ НОВООБРАЗОВАНИЙ В ПРОСВЕТЕ КИШКИ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4665" y="2127134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ФОРМИРОВАНИ</a:t>
            </a:r>
            <a:r>
              <a:rPr lang="ru-RU" sz="1200" b="1" dirty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Е</a:t>
            </a: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ФОТО ОТЧЁТА О ВЫПОЛНЕННОЙ ПРОЦЕДУРЕ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28682" t="11699" r="30303" b="4147"/>
          <a:stretch/>
        </p:blipFill>
        <p:spPr>
          <a:xfrm>
            <a:off x="5028000" y="1962298"/>
            <a:ext cx="1769372" cy="2042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384665" y="2829423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ФОРМИРОВАНИЕ КАРТЫ ПОЛОГО ОРГАНА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C4614334-AFD2-4A1A-A973-88483FD943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53491" y="2505549"/>
            <a:ext cx="1662096" cy="1818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384665" y="3531712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ОБМЕН ДАННЫМИ С МЕДИЦИНСКИМИ ИНФОРМАЦИОННЫМИ СИСТЕМАМИ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4665" y="1424845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ПРЕДПОЛОЖИТЕЛЬНЫЙ ДИАГНОЗ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4665" y="4232701"/>
            <a:ext cx="3569896" cy="5852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МАРШРУТИЗАЦИЯ ПАЦИЕНТОВ В ЗАВИСИМОСТИ ОТ ВЫЯВЛЕННОЙ ПАТОЛОГИИ 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23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0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78290" y="3362301"/>
            <a:ext cx="1315394" cy="122545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1" name="Google Shape;121;p8"/>
          <p:cNvSpPr txBox="1"/>
          <p:nvPr/>
        </p:nvSpPr>
        <p:spPr>
          <a:xfrm>
            <a:off x="15534" y="150061"/>
            <a:ext cx="1905638" cy="3116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>
                <a:sym typeface="Montserrat"/>
              </a:rPr>
              <a:t>КОМАНДА</a:t>
            </a:r>
            <a:endParaRPr dirty="0">
              <a:sym typeface="Montserrat"/>
            </a:endParaRPr>
          </a:p>
        </p:txBody>
      </p:sp>
      <p:cxnSp>
        <p:nvCxnSpPr>
          <p:cNvPr id="122" name="Google Shape;122;p8"/>
          <p:cNvCxnSpPr/>
          <p:nvPr/>
        </p:nvCxnSpPr>
        <p:spPr>
          <a:xfrm rot="10800000">
            <a:off x="-3000" y="641376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3" name="Google Shape;12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393" y="694868"/>
            <a:ext cx="1192884" cy="119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61744" y="692539"/>
            <a:ext cx="1192886" cy="1192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36108" y="659249"/>
            <a:ext cx="1259465" cy="125946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 txBox="1"/>
          <p:nvPr/>
        </p:nvSpPr>
        <p:spPr>
          <a:xfrm>
            <a:off x="468429" y="1855480"/>
            <a:ext cx="1003950" cy="26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buClr>
                <a:srgbClr val="4E2FCD"/>
              </a:buClr>
              <a:buSzPts val="4000"/>
            </a:pPr>
            <a:r>
              <a:rPr lang="ru-RU" sz="1500" b="1" dirty="0" smtClean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КИМ ЯНА </a:t>
            </a:r>
            <a:endParaRPr lang="ru-RU" sz="525" dirty="0" smtClean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101661" y="2061248"/>
            <a:ext cx="1728347" cy="1308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2400"/>
            </a:pPr>
            <a:r>
              <a:rPr lang="en-US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</a:t>
            </a:r>
          </a:p>
          <a:p>
            <a:pPr algn="ctr">
              <a:lnSpc>
                <a:spcPct val="115000"/>
              </a:lnSpc>
              <a:buClr>
                <a:schemeClr val="dk1"/>
              </a:buClr>
              <a:buSzPts val="2400"/>
            </a:pP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 лет опыта разработки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продуктов на базе ИИ,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sym typeface="Montserrat"/>
              </a:rPr>
              <a:t>входит в 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список </a:t>
            </a:r>
            <a:r>
              <a:rPr lang="ru-RU" sz="9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Forbes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“30 до 30” самых успешных 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перспективных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специалистов 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 года в двух странах</a:t>
            </a:r>
            <a:endParaRPr sz="5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2207184" y="1864027"/>
            <a:ext cx="1691663" cy="26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buClr>
                <a:srgbClr val="4E2FCD"/>
              </a:buClr>
              <a:buSzPts val="4000"/>
            </a:pPr>
            <a:r>
              <a:rPr lang="ru-RU" sz="1500" b="1" dirty="0" smtClean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ВАЛИК АНДРЕЙ </a:t>
            </a:r>
            <a:endParaRPr lang="ru-RU" sz="525" dirty="0" smtClean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8"/>
          <p:cNvSpPr txBox="1"/>
          <p:nvPr/>
        </p:nvSpPr>
        <p:spPr>
          <a:xfrm>
            <a:off x="2252260" y="2061248"/>
            <a:ext cx="1601509" cy="51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n-US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</a:t>
            </a:r>
            <a:r>
              <a:rPr lang="en-US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 лет опыта разработки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продуктов на базе ИИ. </a:t>
            </a:r>
            <a:endParaRPr sz="5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2156819" y="2573681"/>
            <a:ext cx="1724139" cy="51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Автор </a:t>
            </a:r>
            <a:r>
              <a:rPr lang="ru-RU" sz="900" b="1" dirty="0">
                <a:solidFill>
                  <a:srgbClr val="002060"/>
                </a:solidFill>
                <a:latin typeface="Montserrat"/>
                <a:sym typeface="Montserrat"/>
              </a:rPr>
              <a:t>7</a:t>
            </a: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 патентов</a:t>
            </a:r>
            <a:b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на изобретения в области</a:t>
            </a:r>
            <a:b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компьютерного зрения.</a:t>
            </a:r>
            <a:endParaRPr sz="525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6317777" y="1918714"/>
            <a:ext cx="2411785" cy="26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buClr>
                <a:srgbClr val="4E2FCD"/>
              </a:buClr>
              <a:buSzPts val="4000"/>
            </a:pPr>
            <a:r>
              <a:rPr lang="ru-RU" sz="1500" b="1" dirty="0" smtClean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КОНСТАНТИН КУЛАЕВ</a:t>
            </a:r>
            <a:endParaRPr lang="ru-RU" sz="15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6464953" y="2158190"/>
            <a:ext cx="2079404" cy="83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2400"/>
            </a:pP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врач-эксперт, к.м.н</a:t>
            </a: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.,</a:t>
            </a:r>
            <a:endParaRPr lang="ru-RU" sz="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2400"/>
            </a:pP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врач-</a:t>
            </a:r>
            <a:r>
              <a:rPr lang="ru-RU" sz="900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эндоскопист</a:t>
            </a: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высшей</a:t>
            </a:r>
            <a:b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категории, </a:t>
            </a: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заведующий 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эндоскопическим</a:t>
            </a:r>
            <a:endParaRPr sz="5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2400"/>
            </a:pP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Отделением ГАУЗ ЧОКЦО и ЯМ</a:t>
            </a:r>
            <a:endParaRPr sz="5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6654909" y="2989173"/>
            <a:ext cx="1889448" cy="353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Автор 5 патентов</a:t>
            </a:r>
            <a:b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9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на изобретения в медицине.</a:t>
            </a:r>
            <a:endParaRPr sz="525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269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43755" y="641376"/>
            <a:ext cx="1325542" cy="125767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268;p31"/>
          <p:cNvSpPr txBox="1"/>
          <p:nvPr/>
        </p:nvSpPr>
        <p:spPr>
          <a:xfrm>
            <a:off x="4086551" y="1899050"/>
            <a:ext cx="2239949" cy="265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>
            <a:defPPr>
              <a:defRPr lang="ru-RU"/>
            </a:defPPr>
            <a:lvl1pPr algn="ctr">
              <a:buClr>
                <a:srgbClr val="4E2FCD"/>
              </a:buClr>
              <a:buSzPts val="4000"/>
              <a:defRPr sz="1500" b="1">
                <a:solidFill>
                  <a:srgbClr val="002060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ru-RU" dirty="0" smtClean="0">
                <a:sym typeface="Montserrat"/>
              </a:rPr>
              <a:t>ПРИВАЛОВ АЛЕКСЕЙ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41192" y="2115360"/>
            <a:ext cx="1685147" cy="83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врач-эксперт, д.м.н., профессор</a:t>
            </a:r>
          </a:p>
          <a:p>
            <a:pPr algn="ctr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ru-RU" sz="9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заместитель </a:t>
            </a:r>
            <a:r>
              <a:rPr lang="ru-RU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главного врача по инновационной работе ГАУЗ ЧОКЦО и ЯМ</a:t>
            </a:r>
          </a:p>
        </p:txBody>
      </p:sp>
      <p:sp>
        <p:nvSpPr>
          <p:cNvPr id="27" name="Google Shape;121;p8"/>
          <p:cNvSpPr txBox="1"/>
          <p:nvPr/>
        </p:nvSpPr>
        <p:spPr>
          <a:xfrm>
            <a:off x="39559" y="3713578"/>
            <a:ext cx="1905638" cy="522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 smtClean="0">
                <a:sym typeface="Montserrat"/>
              </a:rPr>
              <a:t>2166 ПАЦИЕНТОВ</a:t>
            </a:r>
            <a:endParaRPr lang="ru-RU" dirty="0">
              <a:sym typeface="Montserrat"/>
            </a:endParaRPr>
          </a:p>
        </p:txBody>
      </p:sp>
      <p:sp>
        <p:nvSpPr>
          <p:cNvPr id="28" name="Google Shape;121;p8"/>
          <p:cNvSpPr txBox="1"/>
          <p:nvPr/>
        </p:nvSpPr>
        <p:spPr>
          <a:xfrm>
            <a:off x="4220701" y="3668534"/>
            <a:ext cx="1905638" cy="9011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 smtClean="0">
                <a:sym typeface="Montserrat"/>
              </a:rPr>
              <a:t>РАЗМЕЧЕНО</a:t>
            </a:r>
          </a:p>
          <a:p>
            <a:r>
              <a:rPr lang="ru-RU" dirty="0" smtClean="0">
                <a:sym typeface="Montserrat"/>
              </a:rPr>
              <a:t>47 678 </a:t>
            </a:r>
          </a:p>
          <a:p>
            <a:r>
              <a:rPr lang="ru-RU" dirty="0" smtClean="0">
                <a:sym typeface="Montserrat"/>
              </a:rPr>
              <a:t>КАДРОВ</a:t>
            </a:r>
            <a:endParaRPr lang="ru-RU" dirty="0">
              <a:sym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231" y="3356935"/>
            <a:ext cx="1315355" cy="104854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36106" y="4032180"/>
            <a:ext cx="1286429" cy="10267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274" y="3422167"/>
            <a:ext cx="2393227" cy="13432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673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5954" y="3847765"/>
            <a:ext cx="8107082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demo_video">
            <a:hlinkClick r:id="" action="ppaction://media"/>
            <a:extLst>
              <a:ext uri="{FF2B5EF4-FFF2-40B4-BE49-F238E27FC236}">
                <a16:creationId xmlns:a16="http://schemas.microsoft.com/office/drawing/2014/main" xmlns="" id="{76FE7A50-CFA9-4447-8F46-9CF7CAA7AA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5736" y="876646"/>
            <a:ext cx="6619298" cy="372335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8706" y="93940"/>
            <a:ext cx="4734462" cy="429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РАБОТА СИСТЕМЫ ИСКУССТВЕННОГО ИНТЕЛЛЕКТА В 2023 ГОДУ</a:t>
            </a:r>
          </a:p>
        </p:txBody>
      </p:sp>
      <p:cxnSp>
        <p:nvCxnSpPr>
          <p:cNvPr id="7" name="Google Shape;122;p8"/>
          <p:cNvCxnSpPr/>
          <p:nvPr/>
        </p:nvCxnSpPr>
        <p:spPr>
          <a:xfrm rot="10800000">
            <a:off x="-3000" y="641376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5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122;p8"/>
          <p:cNvCxnSpPr/>
          <p:nvPr/>
        </p:nvCxnSpPr>
        <p:spPr>
          <a:xfrm rot="10800000">
            <a:off x="-3000" y="641376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108706" y="93940"/>
            <a:ext cx="5018240" cy="429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sz="16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 smtClean="0"/>
              <a:t>РЕЗУЛЬТАТЫ </a:t>
            </a:r>
            <a:r>
              <a:rPr lang="ru-RU" dirty="0"/>
              <a:t>РАБОТЫ ИСКУССТВЕННОГО ИНТЕЛЛЕКТА  </a:t>
            </a:r>
            <a:r>
              <a:rPr lang="ru-RU" dirty="0" smtClean="0"/>
              <a:t>С 2021 ПО 2022 ГОД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06AB389-F7E1-48F4-A5F8-AF99A5088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43949"/>
              </p:ext>
            </p:extLst>
          </p:nvPr>
        </p:nvGraphicFramePr>
        <p:xfrm>
          <a:off x="302697" y="732756"/>
          <a:ext cx="8500769" cy="3472243"/>
        </p:xfrm>
        <a:graphic>
          <a:graphicData uri="http://schemas.openxmlformats.org/drawingml/2006/table">
            <a:tbl>
              <a:tblPr bandRow="1">
                <a:tableStyleId>{306799F8-075E-4A3A-A7F6-7FBC6576F1A4}</a:tableStyleId>
              </a:tblPr>
              <a:tblGrid>
                <a:gridCol w="3011429">
                  <a:extLst>
                    <a:ext uri="{9D8B030D-6E8A-4147-A177-3AD203B41FA5}">
                      <a16:colId xmlns:a16="http://schemas.microsoft.com/office/drawing/2014/main" xmlns="" val="611735677"/>
                    </a:ext>
                  </a:extLst>
                </a:gridCol>
                <a:gridCol w="929145">
                  <a:extLst>
                    <a:ext uri="{9D8B030D-6E8A-4147-A177-3AD203B41FA5}">
                      <a16:colId xmlns:a16="http://schemas.microsoft.com/office/drawing/2014/main" xmlns="" val="1967160748"/>
                    </a:ext>
                  </a:extLst>
                </a:gridCol>
                <a:gridCol w="922644">
                  <a:extLst>
                    <a:ext uri="{9D8B030D-6E8A-4147-A177-3AD203B41FA5}">
                      <a16:colId xmlns:a16="http://schemas.microsoft.com/office/drawing/2014/main" xmlns="" val="1630410681"/>
                    </a:ext>
                  </a:extLst>
                </a:gridCol>
                <a:gridCol w="944102">
                  <a:extLst>
                    <a:ext uri="{9D8B030D-6E8A-4147-A177-3AD203B41FA5}">
                      <a16:colId xmlns:a16="http://schemas.microsoft.com/office/drawing/2014/main" xmlns="" val="4007687263"/>
                    </a:ext>
                  </a:extLst>
                </a:gridCol>
                <a:gridCol w="1394695">
                  <a:extLst>
                    <a:ext uri="{9D8B030D-6E8A-4147-A177-3AD203B41FA5}">
                      <a16:colId xmlns:a16="http://schemas.microsoft.com/office/drawing/2014/main" xmlns="" val="3188048372"/>
                    </a:ext>
                  </a:extLst>
                </a:gridCol>
                <a:gridCol w="1298754">
                  <a:extLst>
                    <a:ext uri="{9D8B030D-6E8A-4147-A177-3AD203B41FA5}">
                      <a16:colId xmlns:a16="http://schemas.microsoft.com/office/drawing/2014/main" xmlns="" val="2050267020"/>
                    </a:ext>
                  </a:extLst>
                </a:gridCol>
              </a:tblGrid>
              <a:tr h="563943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КОНТРОЛЬНАЯ ГРУППА </a:t>
                      </a:r>
                      <a:r>
                        <a:rPr lang="en-US" sz="1200" dirty="0" smtClean="0">
                          <a:solidFill>
                            <a:schemeClr val="bg2"/>
                          </a:solidFill>
                          <a:effectLst/>
                        </a:rPr>
                        <a:t>n </a:t>
                      </a: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-</a:t>
                      </a:r>
                      <a:r>
                        <a:rPr lang="en-US" sz="1200" dirty="0" smtClean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634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ГРУППА ИССЛЕДОВАНИЯ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2"/>
                          </a:solidFill>
                          <a:effectLst/>
                        </a:rPr>
                        <a:t>n </a:t>
                      </a: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-</a:t>
                      </a:r>
                      <a:r>
                        <a:rPr lang="en-US" sz="1200" dirty="0" smtClean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310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810574647"/>
                  </a:ext>
                </a:extLst>
              </a:tr>
              <a:tr h="23791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bg2"/>
                          </a:solidFill>
                          <a:effectLst/>
                        </a:rPr>
                        <a:t>АБС.</a:t>
                      </a:r>
                      <a:endParaRPr lang="ru-RU" sz="10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bg2"/>
                          </a:solidFill>
                          <a:effectLst/>
                        </a:rPr>
                        <a:t>%</a:t>
                      </a:r>
                      <a:endParaRPr lang="ru-RU" sz="10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bg2"/>
                          </a:solidFill>
                          <a:effectLst/>
                        </a:rPr>
                        <a:t>АБС.</a:t>
                      </a:r>
                      <a:endParaRPr lang="ru-RU" sz="10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solidFill>
                            <a:schemeClr val="bg2"/>
                          </a:solidFill>
                          <a:effectLst/>
                        </a:rPr>
                        <a:t>%</a:t>
                      </a:r>
                      <a:endParaRPr lang="ru-RU" sz="10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/>
                </a:tc>
                <a:extLst>
                  <a:ext uri="{0D108BD9-81ED-4DB2-BD59-A6C34878D82A}">
                    <a16:rowId xmlns:a16="http://schemas.microsoft.com/office/drawing/2014/main" xmlns="" val="383838558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КОЛИЧЕСТВО БИОПСИЙ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263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41,4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169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54,5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Р˂0,001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3343506676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НОВООБРАЗОВАНИЕ ДО 0,5 СМ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156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24,6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96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30,9 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Р˂0,05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3834270437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НОВООБРАЗОВАНИЕ</a:t>
                      </a:r>
                      <a:r>
                        <a:rPr lang="en-US" sz="1200" baseline="0" dirty="0" smtClean="0">
                          <a:solidFill>
                            <a:schemeClr val="bg2"/>
                          </a:solidFill>
                          <a:effectLst/>
                        </a:rPr>
                        <a:t>  </a:t>
                      </a: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0,5 СМ - 1,0 СМ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78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12,3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61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19,7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Р˂0,05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2559680789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НОВООБРАЗОВАНИЕ 1,0 - 2,0 СМ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57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8,9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38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12,2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Р˃0,05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534530760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НОВООБРАЗОВАНИЕ БОЛЕЕ  2,0 СМ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29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4,5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17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5,4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Р˃0,05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3677728140"/>
                  </a:ext>
                </a:extLst>
              </a:tr>
              <a:tr h="475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ПОДОЗРЕНИЕ НА ЗЛОКАЧЕСТВЕННОЕ НОВООБРАЗОВАНИЕ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38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5,9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19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6,1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Р˃0,05 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783922141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ИТОГО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358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56,4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204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chemeClr val="bg2"/>
                          </a:solidFill>
                          <a:effectLst/>
                        </a:rPr>
                        <a:t>65,8</a:t>
                      </a:r>
                      <a:endParaRPr lang="ru-RU" sz="1600" b="1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solidFill>
                            <a:schemeClr val="bg2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3722" marR="43722" marT="0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656741178"/>
                  </a:ext>
                </a:extLst>
              </a:tr>
            </a:tbl>
          </a:graphicData>
        </a:graphic>
      </p:graphicFrame>
      <p:sp>
        <p:nvSpPr>
          <p:cNvPr id="6" name="Стрелка вверх 5"/>
          <p:cNvSpPr/>
          <p:nvPr/>
        </p:nvSpPr>
        <p:spPr>
          <a:xfrm>
            <a:off x="7069866" y="1954819"/>
            <a:ext cx="220717" cy="290085"/>
          </a:xfrm>
          <a:prstGeom prst="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7066102" y="2305427"/>
            <a:ext cx="220717" cy="290085"/>
          </a:xfrm>
          <a:prstGeom prst="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7066102" y="2641202"/>
            <a:ext cx="220717" cy="290085"/>
          </a:xfrm>
          <a:prstGeom prst="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7066102" y="2961246"/>
            <a:ext cx="220717" cy="290085"/>
          </a:xfrm>
          <a:prstGeom prst="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370693" y="4129567"/>
            <a:ext cx="2312953" cy="907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1400" b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ЧУВСТВИТЕЛЬНОСТЬ – 88%</a:t>
            </a:r>
            <a:endParaRPr lang="en-US" sz="1400" b="1" dirty="0" smtClean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ru-RU" sz="1400" b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СПЕЦИФИЧНОСТЬ – 85%</a:t>
            </a:r>
            <a:endParaRPr lang="en-US" sz="1400" b="1" dirty="0" smtClean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ru-RU" sz="1400" b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ТОЧНОСТЬ – </a:t>
            </a:r>
            <a:r>
              <a:rPr lang="en-US" sz="1400" b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92</a:t>
            </a:r>
            <a:r>
              <a:rPr lang="ru-RU" sz="1400" b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%</a:t>
            </a:r>
            <a:endParaRPr lang="ru-RU" sz="14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6576" y="4200293"/>
            <a:ext cx="2497873" cy="5278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21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634" y="3989590"/>
            <a:ext cx="3331529" cy="10547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4634" y="30865"/>
            <a:ext cx="8038972" cy="5025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ЭФФЕКТ ОТ ПРИМЕНЕНИЯ</a:t>
            </a: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ИСКУССТВЕННОГО ИНТЕЛЛЕКТА</a:t>
            </a: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 КОЛОНОСКОПИИ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9634" y="2906177"/>
            <a:ext cx="4283801" cy="556537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УВЕЛИЧЕНИЕ ВЫЯВЛЯЕМОЙ ДОБРОКАЧЕСТВЕННОЙ, ПРЕДРАКОВОЙ И ОНКОЛОГИЧЕСКОЙ ПАТОЛОГИИ ТОЛСТОГО КИШЕЧНИКА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23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460513" y="3493459"/>
            <a:ext cx="4283801" cy="42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процент обнаружения новообразований </a:t>
            </a:r>
            <a:r>
              <a:rPr lang="ru-RU" sz="1200" b="1" i="1" dirty="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на ранней стадии с </a:t>
            </a:r>
            <a:r>
              <a:rPr lang="ru-RU" sz="1200" b="1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ИИ выше на </a:t>
            </a:r>
            <a:r>
              <a:rPr lang="ru-RU" sz="1200" b="1" i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13,7% </a:t>
            </a:r>
            <a:r>
              <a:rPr lang="ru-RU" sz="1200" b="1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(р˂0,001)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928648" y="4554158"/>
            <a:ext cx="5278309" cy="434154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ЭКОНОМИЧЕСКИЙ </a:t>
            </a:r>
            <a:r>
              <a:rPr lang="ru-RU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 ДО 480 ТЫСЯЧ РУБЛЕЙ НА ОДНОГО ПАЦИЕНТА, ДО 6 МЛН РУБЛЕЙ НА 100 ТЫСЯЧ НАСЕЛЕНИЯ </a:t>
            </a: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xmlns="" id="{867BDE03-C968-40C1-8F26-7322D1C03D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t="298" r="13845" b="10473"/>
          <a:stretch/>
        </p:blipFill>
        <p:spPr bwMode="auto">
          <a:xfrm>
            <a:off x="1685579" y="693356"/>
            <a:ext cx="1736837" cy="1184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3852214-DE93-421F-B17B-158F000277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892" y="689436"/>
            <a:ext cx="1828472" cy="1184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1" t="6019" r="29758" b="6634"/>
          <a:stretch/>
        </p:blipFill>
        <p:spPr>
          <a:xfrm>
            <a:off x="3690983" y="685516"/>
            <a:ext cx="1160342" cy="1192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2422171" y="2020211"/>
            <a:ext cx="4291264" cy="35601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ПОМОЩЬ СПЕЦИАЛИСТУ ВО ВРЕМЯ ИССЛЕДОВАНИЯ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405421" y="2407780"/>
            <a:ext cx="324761" cy="458722"/>
          </a:xfrm>
          <a:prstGeom prst="downArrow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chemeClr val="accent3">
                <a:satMod val="300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775193" y="2396804"/>
            <a:ext cx="2318084" cy="50937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АВТОМАТИЗАЦИЯ ПРОЦЕССОВ ПЕРЕДАЧИ ИНФОРМАЦИИ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1" name="Стрелка вниз 30"/>
          <p:cNvSpPr/>
          <p:nvPr/>
        </p:nvSpPr>
        <p:spPr>
          <a:xfrm>
            <a:off x="7765873" y="2934054"/>
            <a:ext cx="324761" cy="440178"/>
          </a:xfrm>
          <a:prstGeom prst="downArrow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chemeClr val="accent3">
                <a:satMod val="300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052434" y="2963926"/>
            <a:ext cx="324761" cy="410306"/>
          </a:xfrm>
          <a:prstGeom prst="downArrow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chemeClr val="accent3">
                <a:satMod val="300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5773" y="2397287"/>
            <a:ext cx="2318084" cy="52552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ВОЗМОЖНОСТЬ КОНСУЛЬТАЦИИ С КОЛЛЕГАМИ (ОНЛАЙН/ПОСТФАКТУМ)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775193" y="3403814"/>
            <a:ext cx="2318084" cy="50937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СОКРАЩЕНИЕ СРОКОВ НАЧАЛА СПЕЦИАЛИЗИРОВАННОГО ЛЕЧЕНИЯ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772" y="3400786"/>
            <a:ext cx="2318084" cy="50937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ПОВЫШЕНИЕ КАЧЕСТВА ИССЛЕДОВАНИЯ, ОБУЧЕНИЕ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928648" y="3970930"/>
            <a:ext cx="5278309" cy="49402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СНИЖЕНИЕ СМЕРТНОСТИ ОТ ЗЛОКАЧЕСТВЕННЫХ НОВООБРАЗОВАНИЙ ТОЛСТОГО КИШЕЧНИКА </a:t>
            </a:r>
            <a:endParaRPr lang="ru-RU" sz="1200" b="1" dirty="0">
              <a:solidFill>
                <a:schemeClr val="bg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48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7193091-99E3-436A-8715-EC9105E59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48" y="642720"/>
            <a:ext cx="2065685" cy="1628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0" name="Picture 18">
            <a:extLst>
              <a:ext uri="{FF2B5EF4-FFF2-40B4-BE49-F238E27FC236}">
                <a16:creationId xmlns:a16="http://schemas.microsoft.com/office/drawing/2014/main" xmlns="" id="{207C65A1-7A81-4F52-8EFC-CDEE34BA6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816" y="3202407"/>
            <a:ext cx="3173119" cy="167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A7C45A50-6A3D-447C-BE2C-169516CDF184}"/>
              </a:ext>
            </a:extLst>
          </p:cNvPr>
          <p:cNvSpPr txBox="1">
            <a:spLocks/>
          </p:cNvSpPr>
          <p:nvPr/>
        </p:nvSpPr>
        <p:spPr bwMode="auto">
          <a:xfrm>
            <a:off x="104635" y="2651757"/>
            <a:ext cx="3495328" cy="394209"/>
          </a:xfrm>
          <a:prstGeom prst="rect">
            <a:avLst/>
          </a:prstGeom>
          <a:noFill/>
          <a:ln w="635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400" b="1" dirty="0" smtClean="0">
                <a:ea typeface="+mj-ea"/>
                <a:cs typeface="Calibri" panose="020F0502020204030204" pitchFamily="34" charset="0"/>
              </a:rPr>
              <a:t>ЗЛОКАЧЕСТВЕННЫЕ</a:t>
            </a:r>
            <a:endParaRPr lang="ru-RU" altLang="ru-RU" sz="2400" b="1" dirty="0">
              <a:solidFill>
                <a:schemeClr val="accent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D16FA5EB-D66A-42F6-8C8C-4BF151474D1C}"/>
              </a:ext>
            </a:extLst>
          </p:cNvPr>
          <p:cNvSpPr txBox="1">
            <a:spLocks/>
          </p:cNvSpPr>
          <p:nvPr/>
        </p:nvSpPr>
        <p:spPr bwMode="auto">
          <a:xfrm>
            <a:off x="5563681" y="2651757"/>
            <a:ext cx="3513412" cy="394209"/>
          </a:xfrm>
          <a:prstGeom prst="rect">
            <a:avLst/>
          </a:prstGeom>
          <a:noFill/>
          <a:ln w="635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ru-RU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ru-RU" altLang="ru-RU" sz="2400" dirty="0" smtClean="0"/>
              <a:t>ДОБРОКАЧЕСТВЕННЫЕ</a:t>
            </a:r>
            <a:endParaRPr lang="ru-RU" altLang="ru-RU" sz="2400" dirty="0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3084AF3B-E566-4F3E-954B-B6C386AE7C97}"/>
              </a:ext>
            </a:extLst>
          </p:cNvPr>
          <p:cNvSpPr txBox="1">
            <a:spLocks/>
          </p:cNvSpPr>
          <p:nvPr/>
        </p:nvSpPr>
        <p:spPr bwMode="auto">
          <a:xfrm>
            <a:off x="3599963" y="3427819"/>
            <a:ext cx="1963717" cy="970788"/>
          </a:xfrm>
          <a:prstGeom prst="rect">
            <a:avLst/>
          </a:prstGeom>
          <a:noFill/>
          <a:ln w="635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ru-RU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ru-RU" altLang="ru-RU" sz="1600" dirty="0" smtClean="0"/>
              <a:t>ОТ </a:t>
            </a:r>
            <a:r>
              <a:rPr lang="ru-RU" altLang="ru-RU" sz="1600" dirty="0"/>
              <a:t>1</a:t>
            </a:r>
            <a:r>
              <a:rPr lang="en-US" altLang="ru-RU" sz="1600" dirty="0"/>
              <a:t>5</a:t>
            </a:r>
            <a:r>
              <a:rPr lang="ru-RU" altLang="ru-RU" sz="1600" dirty="0"/>
              <a:t> ДО 30 СЕКУНД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92" y="3196822"/>
            <a:ext cx="3256035" cy="1688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7" name="Google Shape;122;p8"/>
          <p:cNvCxnSpPr/>
          <p:nvPr/>
        </p:nvCxnSpPr>
        <p:spPr>
          <a:xfrm rot="10800000">
            <a:off x="0" y="591344"/>
            <a:ext cx="242963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Заголовок 1"/>
          <p:cNvSpPr txBox="1">
            <a:spLocks/>
          </p:cNvSpPr>
          <p:nvPr/>
        </p:nvSpPr>
        <p:spPr>
          <a:xfrm>
            <a:off x="104634" y="30865"/>
            <a:ext cx="8038972" cy="5025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СХЕМА ИНФОРМАЦИОННОГО ВЗАИМОДЕЙСТВИЯ СИСТЕМЫ</a:t>
            </a: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ИСКУССТВЕННОГО ИНТЕЛЛЕКТА</a:t>
            </a: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 КОЛОНОСКОПИИ 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0444" y="1129286"/>
            <a:ext cx="702752" cy="70275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46" y="647326"/>
            <a:ext cx="2354176" cy="1628066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3937884" y="2344649"/>
            <a:ext cx="1291842" cy="69579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/>
                </a:solidFill>
              </a:rPr>
              <a:t>МИС</a:t>
            </a:r>
            <a:endParaRPr lang="ru-RU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9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0036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5046" y="4365523"/>
            <a:ext cx="3562811" cy="517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Челябинск </a:t>
            </a:r>
            <a:r>
              <a:rPr lang="ru-RU" sz="3600" dirty="0" smtClean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2023</a:t>
            </a:r>
            <a:endParaRPr lang="ru-RU" sz="3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7651" y="2480380"/>
            <a:ext cx="84867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Спасибо за внимание!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630598" y="306467"/>
            <a:ext cx="5720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175" lvl="3" algn="ctr" defTabSz="914400" eaLnBrk="1" hangingPunct="1"/>
            <a:r>
              <a:rPr lang="ru-RU" sz="2800" dirty="0" smtClean="0">
                <a:solidFill>
                  <a:srgbClr val="0070C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ЧЕЛЯБИНСКАЯ ОБЛАСТЬ</a:t>
            </a:r>
            <a:endParaRPr lang="ru-RU" altLang="ru-RU" sz="3200" dirty="0">
              <a:solidFill>
                <a:srgbClr val="0070C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081" y="170304"/>
            <a:ext cx="660902" cy="62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567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Онкоцентр 16х9">
  <a:themeElements>
    <a:clrScheme name="Онкоцентр">
      <a:dk1>
        <a:srgbClr val="077383"/>
      </a:dk1>
      <a:lt1>
        <a:srgbClr val="0BA7B9"/>
      </a:lt1>
      <a:dk2>
        <a:srgbClr val="AAF8FC"/>
      </a:dk2>
      <a:lt2>
        <a:srgbClr val="F2F2F2"/>
      </a:lt2>
      <a:accent1>
        <a:srgbClr val="0DD1DB"/>
      </a:accent1>
      <a:accent2>
        <a:srgbClr val="0BA7B9"/>
      </a:accent2>
      <a:accent3>
        <a:srgbClr val="077383"/>
      </a:accent3>
      <a:accent4>
        <a:srgbClr val="F6E24C"/>
      </a:accent4>
      <a:accent5>
        <a:srgbClr val="FF9933"/>
      </a:accent5>
      <a:accent6>
        <a:srgbClr val="0FE9F5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chelonco_powerpoint_theme_16x9</Template>
  <TotalTime>5582</TotalTime>
  <Words>946</Words>
  <Application>Microsoft Office PowerPoint</Application>
  <PresentationFormat>Экран (16:9)</PresentationFormat>
  <Paragraphs>156</Paragraphs>
  <Slides>13</Slides>
  <Notes>3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Онкоцентр 16х9</vt:lpstr>
      <vt:lpstr>Челябинск 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 2023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Юрьевна Ведом</dc:creator>
  <cp:lastModifiedBy>Новацкая Ольга Константиновна</cp:lastModifiedBy>
  <cp:revision>325</cp:revision>
  <cp:lastPrinted>2022-03-22T07:00:21Z</cp:lastPrinted>
  <dcterms:created xsi:type="dcterms:W3CDTF">2022-01-31T03:36:46Z</dcterms:created>
  <dcterms:modified xsi:type="dcterms:W3CDTF">2023-10-24T06:44:08Z</dcterms:modified>
</cp:coreProperties>
</file>