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7" r:id="rId2"/>
    <p:sldId id="277" r:id="rId3"/>
    <p:sldId id="278" r:id="rId4"/>
    <p:sldId id="280" r:id="rId5"/>
    <p:sldId id="287" r:id="rId6"/>
    <p:sldId id="279" r:id="rId7"/>
    <p:sldId id="281" r:id="rId8"/>
    <p:sldId id="283" r:id="rId9"/>
    <p:sldId id="289" r:id="rId10"/>
    <p:sldId id="288" r:id="rId11"/>
    <p:sldId id="290" r:id="rId12"/>
    <p:sldId id="263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6BA7"/>
    <a:srgbClr val="6D6E71"/>
    <a:srgbClr val="3A7A49"/>
    <a:srgbClr val="428A53"/>
    <a:srgbClr val="6EBA80"/>
    <a:srgbClr val="F5D7E0"/>
    <a:srgbClr val="ECB2C4"/>
    <a:srgbClr val="236DA8"/>
    <a:srgbClr val="008B9B"/>
    <a:srgbClr val="3FC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F4AE01-2176-4058-8617-D45271007A00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516190-CD2A-48F4-9D6A-332ECC924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998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16190-CD2A-48F4-9D6A-332ECC9247C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039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16190-CD2A-48F4-9D6A-332ECC9247C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041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16190-CD2A-48F4-9D6A-332ECC9247C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917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16190-CD2A-48F4-9D6A-332ECC9247C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166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16190-CD2A-48F4-9D6A-332ECC9247C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580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16190-CD2A-48F4-9D6A-332ECC9247C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3442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16190-CD2A-48F4-9D6A-332ECC9247C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238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16190-CD2A-48F4-9D6A-332ECC9247C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1148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16190-CD2A-48F4-9D6A-332ECC9247C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752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16190-CD2A-48F4-9D6A-332ECC9247C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982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FF744-BC84-4B6E-BEF2-4B800DE9617E}" type="datetime1">
              <a:rPr lang="ru-RU" smtClean="0"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2D531-3D45-40F9-8063-5EC54FCE0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255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94783-3D8B-4F45-83D3-BD67197C8D1C}" type="datetime1">
              <a:rPr lang="ru-RU" smtClean="0"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2D531-3D45-40F9-8063-5EC54FCE0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235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24F44-2FDE-42BF-BAED-7F8554256D5A}" type="datetime1">
              <a:rPr lang="ru-RU" smtClean="0"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2D531-3D45-40F9-8063-5EC54FCE0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554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53DC-B27B-4DBE-9805-DF59681F7F38}" type="datetime1">
              <a:rPr lang="ru-RU" smtClean="0"/>
              <a:t>20.10.2023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2D531-3D45-40F9-8063-5EC54FCE0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621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460FD-16EE-4215-A11E-509C13258940}" type="datetime1">
              <a:rPr lang="ru-RU" smtClean="0"/>
              <a:t>20.10.2023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2D531-3D45-40F9-8063-5EC54FCE0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865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3222F-8E86-40FF-866F-129882B4CFD1}" type="datetime1">
              <a:rPr lang="ru-RU" smtClean="0"/>
              <a:t>20.10.2023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2D531-3D45-40F9-8063-5EC54FCE0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48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8D2AE-E667-48FE-8E21-462A61B78868}" type="datetime1">
              <a:rPr lang="ru-RU" smtClean="0"/>
              <a:t>20.10.2023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2D531-3D45-40F9-8063-5EC54FCE0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017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52F6A-CDFB-4B10-B965-DA5F57C5D374}" type="datetime1">
              <a:rPr lang="ru-RU" smtClean="0"/>
              <a:t>20.10.2023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2D531-3D45-40F9-8063-5EC54FCE0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303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E0C2-6FA2-46C7-AA79-AF18DAA382A1}" type="datetime1">
              <a:rPr lang="ru-RU" smtClean="0"/>
              <a:t>20.10.2023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2D531-3D45-40F9-8063-5EC54FCE0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894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B4469-C91D-435C-AE70-0A1AE9A7A0F8}" type="datetime1">
              <a:rPr lang="ru-RU" smtClean="0"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2D531-3D45-40F9-8063-5EC54FCE0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907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F3551-C9C7-4358-A08D-7CC2BBF795DF}" type="datetime1">
              <a:rPr lang="ru-RU" smtClean="0"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2D531-3D45-40F9-8063-5EC54FCE0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11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96973-2D99-4CAE-80A9-5EB64CA88EE1}" type="datetime1">
              <a:rPr lang="ru-RU" smtClean="0"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2D531-3D45-40F9-8063-5EC54FCE0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989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microsoft.com/office/2007/relationships/hdphoto" Target="../media/hdphoto3.wdp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12" Type="http://schemas.microsoft.com/office/2007/relationships/hdphoto" Target="../media/hdphoto6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image" Target="../media/image2.png"/><Relationship Id="rId10" Type="http://schemas.microsoft.com/office/2007/relationships/hdphoto" Target="../media/hdphoto5.wdp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8.wdp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2.png"/><Relationship Id="rId15" Type="http://schemas.openxmlformats.org/officeDocument/2006/relationships/image" Target="../media/image21.png"/><Relationship Id="rId10" Type="http://schemas.microsoft.com/office/2007/relationships/hdphoto" Target="../media/hdphoto7.wdp"/><Relationship Id="rId4" Type="http://schemas.openxmlformats.org/officeDocument/2006/relationships/image" Target="../media/image3.png"/><Relationship Id="rId9" Type="http://schemas.openxmlformats.org/officeDocument/2006/relationships/image" Target="../media/image17.pn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9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png"/><Relationship Id="rId7" Type="http://schemas.microsoft.com/office/2007/relationships/hdphoto" Target="../media/hdphoto10.wdp"/><Relationship Id="rId12" Type="http://schemas.openxmlformats.org/officeDocument/2006/relationships/image" Target="../media/image2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.png"/><Relationship Id="rId10" Type="http://schemas.openxmlformats.org/officeDocument/2006/relationships/image" Target="../media/image2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.png"/><Relationship Id="rId4" Type="http://schemas.openxmlformats.org/officeDocument/2006/relationships/image" Target="../media/image3.png"/><Relationship Id="rId9" Type="http://schemas.microsoft.com/office/2007/relationships/hdphoto" Target="../media/hdphoto1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2.png"/><Relationship Id="rId10" Type="http://schemas.openxmlformats.org/officeDocument/2006/relationships/image" Target="../media/image35.png"/><Relationship Id="rId4" Type="http://schemas.openxmlformats.org/officeDocument/2006/relationships/image" Target="../media/image3.png"/><Relationship Id="rId9" Type="http://schemas.microsoft.com/office/2007/relationships/hdphoto" Target="../media/hdphoto1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microsoft.com/office/2007/relationships/hdphoto" Target="../media/hdphoto13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.png"/><Relationship Id="rId7" Type="http://schemas.microsoft.com/office/2007/relationships/hdphoto" Target="../media/hdphoto14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11" Type="http://schemas.openxmlformats.org/officeDocument/2006/relationships/image" Target="../media/image41.png"/><Relationship Id="rId5" Type="http://schemas.openxmlformats.org/officeDocument/2006/relationships/image" Target="../media/image2.png"/><Relationship Id="rId10" Type="http://schemas.openxmlformats.org/officeDocument/2006/relationships/image" Target="../media/image40.png"/><Relationship Id="rId4" Type="http://schemas.openxmlformats.org/officeDocument/2006/relationships/image" Target="../media/image3.pn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7" r="33727"/>
          <a:stretch/>
        </p:blipFill>
        <p:spPr>
          <a:xfrm>
            <a:off x="10283051" y="2637289"/>
            <a:ext cx="1571463" cy="1959092"/>
          </a:xfrm>
          <a:prstGeom prst="rect">
            <a:avLst/>
          </a:prstGeom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376669" y="634951"/>
            <a:ext cx="824842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XI</a:t>
            </a:r>
            <a:r>
              <a:rPr lang="ru-RU" sz="2800" b="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 Всероссийский форум </a:t>
            </a:r>
            <a:r>
              <a:rPr lang="en-US" sz="2800" b="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/>
            </a:r>
            <a:br>
              <a:rPr lang="en-US" sz="2800" b="1" dirty="0" smtClean="0">
                <a:solidFill>
                  <a:srgbClr val="6D6E71"/>
                </a:solidFill>
                <a:latin typeface="Century Gothic" panose="020B0502020202020204" pitchFamily="34" charset="0"/>
              </a:rPr>
            </a:br>
            <a:r>
              <a:rPr lang="ru-RU" sz="2800" b="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региональной информатизации «ПРОФ-</a:t>
            </a:r>
            <a:r>
              <a:rPr lang="en-US" sz="2800" b="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I</a:t>
            </a:r>
            <a:r>
              <a:rPr lang="ru-RU" sz="2800" b="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Т»</a:t>
            </a:r>
            <a:endParaRPr lang="ru-RU" sz="2800" b="1" dirty="0">
              <a:solidFill>
                <a:srgbClr val="6D6E7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97" y="304193"/>
            <a:ext cx="3552825" cy="1866900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1425315" y="5739490"/>
            <a:ext cx="9643468" cy="10667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4000"/>
              </a:lnSpc>
            </a:pPr>
            <a:r>
              <a:rPr lang="ru-RU" sz="1600" b="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Докладчик: Чудиновская Татьяна Владимировна, </a:t>
            </a:r>
          </a:p>
          <a:p>
            <a:pPr algn="ctr">
              <a:lnSpc>
                <a:spcPct val="114000"/>
              </a:lnSpc>
            </a:pPr>
            <a:r>
              <a:rPr lang="ru-RU" sz="1600" dirty="0" smtClean="0">
                <a:solidFill>
                  <a:srgbClr val="60605E"/>
                </a:solidFill>
                <a:latin typeface="Century Gothic" panose="020B0502020202020204" pitchFamily="34" charset="0"/>
              </a:rPr>
              <a:t>начальник отдела информационных и автоматизированных систем на транспорте </a:t>
            </a:r>
          </a:p>
          <a:p>
            <a:pPr algn="ctr">
              <a:lnSpc>
                <a:spcPct val="114000"/>
              </a:lnSpc>
            </a:pPr>
            <a:r>
              <a:rPr lang="ru-RU" sz="1600" dirty="0" smtClean="0">
                <a:solidFill>
                  <a:srgbClr val="60605E"/>
                </a:solidFill>
                <a:latin typeface="Century Gothic" panose="020B0502020202020204" pitchFamily="34" charset="0"/>
              </a:rPr>
              <a:t>ОГКУ «Организатор перевозок Челябинской области» </a:t>
            </a:r>
            <a:endParaRPr lang="ru-RU" sz="1600" dirty="0">
              <a:solidFill>
                <a:srgbClr val="60605E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1317608" y="2291272"/>
            <a:ext cx="9643468" cy="994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Номинация:</a:t>
            </a:r>
          </a:p>
          <a:p>
            <a:pPr algn="ctr"/>
            <a:r>
              <a:rPr lang="ru-RU" sz="2000" dirty="0" smtClean="0">
                <a:solidFill>
                  <a:srgbClr val="60605E"/>
                </a:solidFill>
                <a:latin typeface="Century Gothic" panose="020B0502020202020204" pitchFamily="34" charset="0"/>
              </a:rPr>
              <a:t>Управление транспортом и дорожным хозяйством</a:t>
            </a:r>
            <a:endParaRPr lang="ru-RU" sz="2000" dirty="0">
              <a:solidFill>
                <a:srgbClr val="60605E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653594" y="3187220"/>
            <a:ext cx="924751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3600" b="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Интеллектуальная транспортная система Челябинской области</a:t>
            </a:r>
            <a:endParaRPr lang="ru-RU" sz="3600" b="1" dirty="0">
              <a:solidFill>
                <a:srgbClr val="236DA8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09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686050" y="6475040"/>
            <a:ext cx="68770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1"/>
              </a:spcBef>
              <a:tabLst>
                <a:tab pos="0" algn="l"/>
              </a:tabLst>
            </a:pPr>
            <a:r>
              <a:rPr lang="ru-RU" sz="1200" spc="-1" dirty="0">
                <a:solidFill>
                  <a:srgbClr val="6D6E71"/>
                </a:solidFill>
                <a:latin typeface="Montserrat"/>
              </a:rPr>
              <a:t>ОГКУ «Организатор перевозок Челябинской области</a:t>
            </a:r>
            <a:r>
              <a:rPr lang="ru-RU" sz="1200" spc="-1" dirty="0" smtClean="0">
                <a:solidFill>
                  <a:srgbClr val="6D6E71"/>
                </a:solidFill>
                <a:latin typeface="Montserrat"/>
              </a:rPr>
              <a:t>»: Чудиновская Татьяна Владимировна</a:t>
            </a:r>
            <a:endParaRPr lang="ru-RU" sz="1200" spc="-1" dirty="0">
              <a:solidFill>
                <a:srgbClr val="6D6E71"/>
              </a:solidFill>
              <a:latin typeface="Montserra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877550" y="6356350"/>
            <a:ext cx="476250" cy="365125"/>
          </a:xfrm>
        </p:spPr>
        <p:txBody>
          <a:bodyPr/>
          <a:lstStyle/>
          <a:p>
            <a:fld id="{3082D531-3D45-40F9-8063-5EC54FCE0DF1}" type="slidenum">
              <a:rPr lang="ru-RU" sz="1600" b="1" smtClean="0"/>
              <a:t>2</a:t>
            </a:fld>
            <a:endParaRPr lang="ru-RU" sz="1600" b="1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310905" y="151394"/>
            <a:ext cx="11754745" cy="1464589"/>
            <a:chOff x="354448" y="250597"/>
            <a:chExt cx="11754745" cy="1431785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09243" y="416881"/>
              <a:ext cx="1899950" cy="998366"/>
            </a:xfrm>
            <a:prstGeom prst="rect">
              <a:avLst/>
            </a:prstGeom>
          </p:spPr>
        </p:pic>
        <p:grpSp>
          <p:nvGrpSpPr>
            <p:cNvPr id="8" name="Группа 7"/>
            <p:cNvGrpSpPr/>
            <p:nvPr/>
          </p:nvGrpSpPr>
          <p:grpSpPr>
            <a:xfrm>
              <a:off x="354448" y="250597"/>
              <a:ext cx="9456292" cy="1431785"/>
              <a:chOff x="434106" y="175892"/>
              <a:chExt cx="9456292" cy="1431785"/>
            </a:xfrm>
          </p:grpSpPr>
          <p:sp>
            <p:nvSpPr>
              <p:cNvPr id="16" name="Заголовок 1"/>
              <p:cNvSpPr txBox="1">
                <a:spLocks/>
              </p:cNvSpPr>
              <p:nvPr/>
            </p:nvSpPr>
            <p:spPr>
              <a:xfrm>
                <a:off x="1943746" y="282114"/>
                <a:ext cx="7946652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ru-RU" sz="2800" b="1" dirty="0" smtClean="0">
                    <a:solidFill>
                      <a:srgbClr val="246BA7"/>
                    </a:solidFill>
                    <a:latin typeface="Century Gothic" panose="020B0502020202020204" pitchFamily="34" charset="0"/>
                  </a:rPr>
                  <a:t>Интеллектуальная транспортная система </a:t>
                </a:r>
                <a:r>
                  <a:rPr lang="ru-RU" sz="2000" b="1" dirty="0" smtClean="0">
                    <a:solidFill>
                      <a:srgbClr val="246BA7"/>
                    </a:solidFill>
                    <a:latin typeface="Century Gothic" panose="020B0502020202020204" pitchFamily="34" charset="0"/>
                  </a:rPr>
                  <a:t>Челябинской области</a:t>
                </a:r>
                <a:endParaRPr lang="ru-RU" sz="2000" b="1" dirty="0">
                  <a:solidFill>
                    <a:srgbClr val="246BA7"/>
                  </a:solidFill>
                  <a:latin typeface="Century Gothic" panose="020B0502020202020204" pitchFamily="34" charset="0"/>
                </a:endParaRPr>
              </a:p>
            </p:txBody>
          </p:sp>
          <p:pic>
            <p:nvPicPr>
              <p:cNvPr id="17" name="Рисунок 16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127" r="33727"/>
              <a:stretch/>
            </p:blipFill>
            <p:spPr>
              <a:xfrm>
                <a:off x="434106" y="175892"/>
                <a:ext cx="1067594" cy="1330935"/>
              </a:xfrm>
              <a:prstGeom prst="rect">
                <a:avLst/>
              </a:prstGeom>
            </p:spPr>
          </p:pic>
        </p:grp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10" y="2371549"/>
            <a:ext cx="12215224" cy="3817257"/>
          </a:xfrm>
          <a:prstGeom prst="rect">
            <a:avLst/>
          </a:prstGeom>
        </p:spPr>
      </p:pic>
      <p:sp>
        <p:nvSpPr>
          <p:cNvPr id="12" name="CustomShape 12"/>
          <p:cNvSpPr/>
          <p:nvPr/>
        </p:nvSpPr>
        <p:spPr>
          <a:xfrm>
            <a:off x="310905" y="1677817"/>
            <a:ext cx="11637841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600" b="1" strike="noStrike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1,6 млн </a:t>
            </a:r>
            <a:r>
              <a:rPr lang="ru-RU" sz="1600" b="1" strike="noStrike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человек – население агломерации		        </a:t>
            </a:r>
            <a:r>
              <a:rPr lang="ru-RU" sz="3600" b="1" strike="noStrike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90 млн</a:t>
            </a:r>
            <a:r>
              <a:rPr lang="ru-RU" sz="3600" b="1" strike="noStrike" spc="-1" dirty="0" smtClean="0">
                <a:solidFill>
                  <a:srgbClr val="008B9B"/>
                </a:solidFill>
                <a:latin typeface="Century Gothic" panose="020B0502020202020204" pitchFamily="34" charset="0"/>
              </a:rPr>
              <a:t> </a:t>
            </a:r>
            <a:r>
              <a:rPr lang="ru-RU" sz="1600" b="1" strike="noStrike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поездок/год</a:t>
            </a:r>
            <a:endParaRPr lang="ru-RU" sz="1600" b="1" strike="noStrike" spc="-1" dirty="0">
              <a:solidFill>
                <a:srgbClr val="6D6E7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858" y="1621069"/>
            <a:ext cx="758371" cy="7583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54"/>
          <a:stretch/>
        </p:blipFill>
        <p:spPr>
          <a:xfrm>
            <a:off x="10421077" y="1510272"/>
            <a:ext cx="1490941" cy="86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91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686050" y="6475040"/>
            <a:ext cx="68770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1"/>
              </a:spcBef>
              <a:tabLst>
                <a:tab pos="0" algn="l"/>
              </a:tabLst>
            </a:pPr>
            <a:r>
              <a:rPr lang="ru-RU" sz="1200" spc="-1" dirty="0">
                <a:solidFill>
                  <a:srgbClr val="6D6E71"/>
                </a:solidFill>
                <a:latin typeface="Montserrat"/>
              </a:rPr>
              <a:t>ОГКУ «Организатор перевозок Челябинской области</a:t>
            </a:r>
            <a:r>
              <a:rPr lang="ru-RU" sz="1200" spc="-1" dirty="0" smtClean="0">
                <a:solidFill>
                  <a:srgbClr val="6D6E71"/>
                </a:solidFill>
                <a:latin typeface="Montserrat"/>
              </a:rPr>
              <a:t>»: Чудиновская Татьяна Владимировна</a:t>
            </a:r>
            <a:endParaRPr lang="ru-RU" sz="1200" spc="-1" dirty="0">
              <a:solidFill>
                <a:srgbClr val="6D6E71"/>
              </a:solidFill>
              <a:latin typeface="Montserra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877550" y="6356350"/>
            <a:ext cx="476250" cy="365125"/>
          </a:xfrm>
        </p:spPr>
        <p:txBody>
          <a:bodyPr/>
          <a:lstStyle/>
          <a:p>
            <a:fld id="{3082D531-3D45-40F9-8063-5EC54FCE0DF1}" type="slidenum">
              <a:rPr lang="ru-RU" sz="1600" b="1" smtClean="0"/>
              <a:t>3</a:t>
            </a:fld>
            <a:endParaRPr lang="ru-RU" sz="1600" b="1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310905" y="151394"/>
            <a:ext cx="11754745" cy="1464589"/>
            <a:chOff x="354448" y="250597"/>
            <a:chExt cx="11754745" cy="1431785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09243" y="416881"/>
              <a:ext cx="1899950" cy="998366"/>
            </a:xfrm>
            <a:prstGeom prst="rect">
              <a:avLst/>
            </a:prstGeom>
          </p:spPr>
        </p:pic>
        <p:grpSp>
          <p:nvGrpSpPr>
            <p:cNvPr id="8" name="Группа 7"/>
            <p:cNvGrpSpPr/>
            <p:nvPr/>
          </p:nvGrpSpPr>
          <p:grpSpPr>
            <a:xfrm>
              <a:off x="354448" y="250597"/>
              <a:ext cx="9456292" cy="1431785"/>
              <a:chOff x="434106" y="175892"/>
              <a:chExt cx="9456292" cy="1431785"/>
            </a:xfrm>
          </p:grpSpPr>
          <p:sp>
            <p:nvSpPr>
              <p:cNvPr id="16" name="Заголовок 1"/>
              <p:cNvSpPr txBox="1">
                <a:spLocks/>
              </p:cNvSpPr>
              <p:nvPr/>
            </p:nvSpPr>
            <p:spPr>
              <a:xfrm>
                <a:off x="1943746" y="282114"/>
                <a:ext cx="7946652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ru-RU" sz="2800" b="1" dirty="0" smtClean="0">
                    <a:solidFill>
                      <a:srgbClr val="246BA7"/>
                    </a:solidFill>
                    <a:latin typeface="Century Gothic" panose="020B0502020202020204" pitchFamily="34" charset="0"/>
                  </a:rPr>
                  <a:t>Интеллектуальная транспортная система </a:t>
                </a:r>
                <a:r>
                  <a:rPr lang="ru-RU" sz="2000" b="1" dirty="0" smtClean="0">
                    <a:solidFill>
                      <a:srgbClr val="246BA7"/>
                    </a:solidFill>
                    <a:latin typeface="Century Gothic" panose="020B0502020202020204" pitchFamily="34" charset="0"/>
                  </a:rPr>
                  <a:t>Челябинской области</a:t>
                </a:r>
                <a:endParaRPr lang="ru-RU" sz="2000" b="1" dirty="0">
                  <a:solidFill>
                    <a:srgbClr val="246BA7"/>
                  </a:solidFill>
                  <a:latin typeface="Century Gothic" panose="020B0502020202020204" pitchFamily="34" charset="0"/>
                </a:endParaRPr>
              </a:p>
            </p:txBody>
          </p:sp>
          <p:pic>
            <p:nvPicPr>
              <p:cNvPr id="17" name="Рисунок 16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127" r="33727"/>
              <a:stretch/>
            </p:blipFill>
            <p:spPr>
              <a:xfrm>
                <a:off x="434106" y="175892"/>
                <a:ext cx="1067594" cy="1330935"/>
              </a:xfrm>
              <a:prstGeom prst="rect">
                <a:avLst/>
              </a:prstGeom>
            </p:spPr>
          </p:pic>
        </p:grpSp>
      </p:grpSp>
      <p:sp>
        <p:nvSpPr>
          <p:cNvPr id="12" name="CustomShape 12"/>
          <p:cNvSpPr/>
          <p:nvPr/>
        </p:nvSpPr>
        <p:spPr>
          <a:xfrm>
            <a:off x="580096" y="1800196"/>
            <a:ext cx="5907316" cy="35379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600" b="1" strike="noStrike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110 маршрутов </a:t>
            </a:r>
          </a:p>
          <a:p>
            <a:pPr>
              <a:lnSpc>
                <a:spcPct val="100000"/>
              </a:lnSpc>
            </a:pPr>
            <a:r>
              <a:rPr lang="ru-RU" sz="1600" b="1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аг</a:t>
            </a:r>
            <a:r>
              <a:rPr lang="ru-RU" sz="1600" b="1" strike="noStrike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ломерации по регулируемому тарифу, из них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ru-RU" sz="2000" b="1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87 </a:t>
            </a:r>
            <a:r>
              <a:rPr lang="ru-RU" sz="1600" b="1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автобусных </a:t>
            </a:r>
            <a:r>
              <a:rPr lang="ru-RU" sz="1600" b="1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маршрутов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ru-RU" sz="2000" b="1" strike="noStrike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10 </a:t>
            </a:r>
            <a:r>
              <a:rPr lang="ru-RU" sz="1600" b="1" strike="noStrike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троллейбусных </a:t>
            </a:r>
            <a:r>
              <a:rPr lang="ru-RU" sz="1600" b="1" strike="noStrike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маршрутов</a:t>
            </a:r>
            <a:endParaRPr lang="ru-RU" sz="2000" b="1" spc="-1" dirty="0">
              <a:solidFill>
                <a:srgbClr val="6D6E71"/>
              </a:solidFill>
              <a:latin typeface="Century Gothic" panose="020B0502020202020204" pitchFamily="34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ru-RU" sz="2000" b="1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13 </a:t>
            </a:r>
            <a:r>
              <a:rPr lang="ru-RU" sz="1600" b="1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трамвайных</a:t>
            </a:r>
            <a:r>
              <a:rPr lang="ru-RU" sz="1600" b="1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 маршрутов</a:t>
            </a:r>
            <a:endParaRPr lang="ru-RU" sz="2000" b="1" strike="noStrike" spc="-1" dirty="0" smtClean="0">
              <a:solidFill>
                <a:srgbClr val="6D6E7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endParaRPr lang="ru-RU" b="1" strike="noStrike" spc="-1" dirty="0" smtClean="0">
              <a:solidFill>
                <a:srgbClr val="236DA8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3600" b="1" strike="noStrike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705 </a:t>
            </a:r>
            <a:r>
              <a:rPr lang="ru-RU" sz="1600" b="1" strike="noStrike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транспортных средств, в </a:t>
            </a:r>
            <a:r>
              <a:rPr lang="ru-RU" sz="1600" b="1" strike="noStrike" spc="-1" dirty="0" err="1" smtClean="0">
                <a:solidFill>
                  <a:srgbClr val="6D6E71"/>
                </a:solidFill>
                <a:latin typeface="Century Gothic" panose="020B0502020202020204" pitchFamily="34" charset="0"/>
              </a:rPr>
              <a:t>т.ч</a:t>
            </a:r>
            <a:r>
              <a:rPr lang="ru-RU" sz="1600" b="1" strike="noStrike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ru-RU" sz="2000" b="1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446 </a:t>
            </a:r>
            <a:r>
              <a:rPr lang="ru-RU" sz="1600" b="1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автобусов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ru-RU" sz="2000" b="1" strike="noStrike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100 </a:t>
            </a:r>
            <a:r>
              <a:rPr lang="ru-RU" sz="1600" b="1" strike="noStrike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троллейбусов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ru-RU" sz="2000" b="1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159</a:t>
            </a:r>
            <a:r>
              <a:rPr lang="ru-RU" sz="2000" b="1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 </a:t>
            </a:r>
            <a:r>
              <a:rPr lang="ru-RU" sz="1600" b="1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трамваев</a:t>
            </a:r>
            <a:endParaRPr lang="ru-RU" sz="1600" b="1" strike="noStrike" spc="-1" dirty="0">
              <a:solidFill>
                <a:srgbClr val="236DA8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58497" y="1677817"/>
            <a:ext cx="4609206" cy="44591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871" y="2173225"/>
            <a:ext cx="1268104" cy="141433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324" y="4482659"/>
            <a:ext cx="2184651" cy="85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78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686050" y="6475040"/>
            <a:ext cx="68770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1"/>
              </a:spcBef>
              <a:tabLst>
                <a:tab pos="0" algn="l"/>
              </a:tabLst>
            </a:pPr>
            <a:r>
              <a:rPr lang="ru-RU" sz="1200" spc="-1" dirty="0">
                <a:solidFill>
                  <a:srgbClr val="6D6E71"/>
                </a:solidFill>
                <a:latin typeface="Montserrat"/>
              </a:rPr>
              <a:t>ОГКУ «Организатор перевозок Челябинской области</a:t>
            </a:r>
            <a:r>
              <a:rPr lang="ru-RU" sz="1200" spc="-1" dirty="0" smtClean="0">
                <a:solidFill>
                  <a:srgbClr val="6D6E71"/>
                </a:solidFill>
                <a:latin typeface="Montserrat"/>
              </a:rPr>
              <a:t>»: Чудиновская Татьяна Владимировна</a:t>
            </a:r>
            <a:endParaRPr lang="ru-RU" sz="1200" spc="-1" dirty="0">
              <a:solidFill>
                <a:srgbClr val="6D6E71"/>
              </a:solidFill>
              <a:latin typeface="Montserra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877550" y="6356350"/>
            <a:ext cx="476250" cy="365125"/>
          </a:xfrm>
        </p:spPr>
        <p:txBody>
          <a:bodyPr/>
          <a:lstStyle/>
          <a:p>
            <a:fld id="{3082D531-3D45-40F9-8063-5EC54FCE0DF1}" type="slidenum">
              <a:rPr lang="ru-RU" sz="1600" b="1" smtClean="0"/>
              <a:t>4</a:t>
            </a:fld>
            <a:endParaRPr lang="ru-RU" sz="1600" b="1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310905" y="151394"/>
            <a:ext cx="11754745" cy="1464589"/>
            <a:chOff x="354448" y="250597"/>
            <a:chExt cx="11754745" cy="1431785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09243" y="416881"/>
              <a:ext cx="1899950" cy="998366"/>
            </a:xfrm>
            <a:prstGeom prst="rect">
              <a:avLst/>
            </a:prstGeom>
          </p:spPr>
        </p:pic>
        <p:grpSp>
          <p:nvGrpSpPr>
            <p:cNvPr id="8" name="Группа 7"/>
            <p:cNvGrpSpPr/>
            <p:nvPr/>
          </p:nvGrpSpPr>
          <p:grpSpPr>
            <a:xfrm>
              <a:off x="354448" y="250597"/>
              <a:ext cx="9456292" cy="1431785"/>
              <a:chOff x="434106" y="175892"/>
              <a:chExt cx="9456292" cy="1431785"/>
            </a:xfrm>
          </p:grpSpPr>
          <p:sp>
            <p:nvSpPr>
              <p:cNvPr id="16" name="Заголовок 1"/>
              <p:cNvSpPr txBox="1">
                <a:spLocks/>
              </p:cNvSpPr>
              <p:nvPr/>
            </p:nvSpPr>
            <p:spPr>
              <a:xfrm>
                <a:off x="1943746" y="282114"/>
                <a:ext cx="7946652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ru-RU" sz="2800" b="1" dirty="0" smtClean="0">
                    <a:solidFill>
                      <a:srgbClr val="246BA7"/>
                    </a:solidFill>
                    <a:latin typeface="Century Gothic" panose="020B0502020202020204" pitchFamily="34" charset="0"/>
                  </a:rPr>
                  <a:t>Интеллектуальная транспортная система </a:t>
                </a:r>
                <a:r>
                  <a:rPr lang="ru-RU" sz="2000" b="1" dirty="0" smtClean="0">
                    <a:solidFill>
                      <a:srgbClr val="246BA7"/>
                    </a:solidFill>
                    <a:latin typeface="Century Gothic" panose="020B0502020202020204" pitchFamily="34" charset="0"/>
                  </a:rPr>
                  <a:t>Челябинской области</a:t>
                </a:r>
                <a:endParaRPr lang="ru-RU" sz="2000" b="1" dirty="0">
                  <a:solidFill>
                    <a:srgbClr val="246BA7"/>
                  </a:solidFill>
                  <a:latin typeface="Century Gothic" panose="020B0502020202020204" pitchFamily="34" charset="0"/>
                </a:endParaRPr>
              </a:p>
            </p:txBody>
          </p:sp>
          <p:pic>
            <p:nvPicPr>
              <p:cNvPr id="17" name="Рисунок 16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127" r="33727"/>
              <a:stretch/>
            </p:blipFill>
            <p:spPr>
              <a:xfrm>
                <a:off x="434106" y="175892"/>
                <a:ext cx="1067594" cy="1330935"/>
              </a:xfrm>
              <a:prstGeom prst="rect">
                <a:avLst/>
              </a:prstGeom>
            </p:spPr>
          </p:pic>
        </p:grpSp>
      </p:grpSp>
      <p:grpSp>
        <p:nvGrpSpPr>
          <p:cNvPr id="20" name="Группа 19"/>
          <p:cNvGrpSpPr/>
          <p:nvPr/>
        </p:nvGrpSpPr>
        <p:grpSpPr>
          <a:xfrm>
            <a:off x="1477473" y="1565638"/>
            <a:ext cx="9010923" cy="4790712"/>
            <a:chOff x="2048964" y="1565638"/>
            <a:chExt cx="9010923" cy="4790712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2105994" y="1565638"/>
              <a:ext cx="8953893" cy="4790712"/>
              <a:chOff x="2105994" y="1565638"/>
              <a:chExt cx="8953893" cy="4790712"/>
            </a:xfrm>
          </p:grpSpPr>
          <p:grpSp>
            <p:nvGrpSpPr>
              <p:cNvPr id="10" name="Группа 9"/>
              <p:cNvGrpSpPr/>
              <p:nvPr/>
            </p:nvGrpSpPr>
            <p:grpSpPr>
              <a:xfrm>
                <a:off x="2105994" y="1565638"/>
                <a:ext cx="8953893" cy="4790712"/>
                <a:chOff x="2105994" y="1946638"/>
                <a:chExt cx="8953893" cy="4790712"/>
              </a:xfrm>
            </p:grpSpPr>
            <p:sp>
              <p:nvSpPr>
                <p:cNvPr id="11" name="PlaceHolder 1"/>
                <p:cNvSpPr txBox="1">
                  <a:spLocks/>
                </p:cNvSpPr>
                <p:nvPr/>
              </p:nvSpPr>
              <p:spPr>
                <a:xfrm>
                  <a:off x="2173431" y="1946638"/>
                  <a:ext cx="8886456" cy="4790712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txBody>
                <a:bodyPr vert="horz" lIns="91440" tIns="45720" rIns="91440" bIns="45720" rtlCol="0" anchor="t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just">
                    <a:lnSpc>
                      <a:spcPct val="150000"/>
                    </a:lnSpc>
                    <a:spcBef>
                      <a:spcPts val="0"/>
                    </a:spcBef>
                    <a:buClr>
                      <a:srgbClr val="236DA8"/>
                    </a:buClr>
                    <a:buNone/>
                  </a:pPr>
                  <a:r>
                    <a:rPr lang="ru-RU" sz="2000" b="1" spc="-1" dirty="0" smtClean="0">
                      <a:solidFill>
                        <a:srgbClr val="236DA8"/>
                      </a:solidFill>
                      <a:latin typeface="Century Gothic" panose="020B0502020202020204" pitchFamily="34" charset="0"/>
                    </a:rPr>
                    <a:t>Достоинства выбранного решения</a:t>
                  </a:r>
                  <a:r>
                    <a:rPr lang="ru-RU" sz="1800" b="1" spc="-1" dirty="0" smtClean="0">
                      <a:solidFill>
                        <a:srgbClr val="236DA8"/>
                      </a:solidFill>
                      <a:latin typeface="Century Gothic" panose="020B0502020202020204" pitchFamily="34" charset="0"/>
                    </a:rPr>
                    <a:t>:</a:t>
                  </a:r>
                </a:p>
                <a:p>
                  <a:pPr marL="0" indent="0" algn="just">
                    <a:lnSpc>
                      <a:spcPct val="150000"/>
                    </a:lnSpc>
                    <a:spcBef>
                      <a:spcPts val="0"/>
                    </a:spcBef>
                    <a:buClr>
                      <a:srgbClr val="236DA8"/>
                    </a:buClr>
                    <a:buNone/>
                  </a:pPr>
                  <a:endParaRPr lang="ru-RU" sz="1200" b="1" spc="-1" dirty="0" smtClean="0">
                    <a:solidFill>
                      <a:srgbClr val="236DA8"/>
                    </a:solidFill>
                    <a:latin typeface="Century Gothic" panose="020B0502020202020204" pitchFamily="34" charset="0"/>
                  </a:endParaRPr>
                </a:p>
                <a:p>
                  <a:pPr marL="0" indent="0" algn="just">
                    <a:lnSpc>
                      <a:spcPct val="150000"/>
                    </a:lnSpc>
                    <a:spcBef>
                      <a:spcPts val="0"/>
                    </a:spcBef>
                    <a:buClr>
                      <a:srgbClr val="236DA8"/>
                    </a:buClr>
                    <a:buNone/>
                  </a:pPr>
                  <a:r>
                    <a:rPr lang="ru-RU" sz="1800" b="1" spc="-1" dirty="0" smtClean="0">
                      <a:solidFill>
                        <a:srgbClr val="6D6E71"/>
                      </a:solidFill>
                      <a:latin typeface="Century Gothic" panose="020B0502020202020204" pitchFamily="34" charset="0"/>
                    </a:rPr>
                    <a:t>	отечественная разработка, включена в реестр российского ПО</a:t>
                  </a:r>
                </a:p>
                <a:p>
                  <a:pPr marL="0" indent="0" algn="just">
                    <a:lnSpc>
                      <a:spcPct val="150000"/>
                    </a:lnSpc>
                    <a:spcBef>
                      <a:spcPts val="0"/>
                    </a:spcBef>
                    <a:buClr>
                      <a:srgbClr val="236DA8"/>
                    </a:buClr>
                    <a:buNone/>
                  </a:pPr>
                  <a:endParaRPr lang="ru-RU" sz="1800" dirty="0" smtClean="0"/>
                </a:p>
                <a:p>
                  <a:pPr marL="0" indent="0" algn="just">
                    <a:lnSpc>
                      <a:spcPct val="114000"/>
                    </a:lnSpc>
                    <a:spcBef>
                      <a:spcPts val="0"/>
                    </a:spcBef>
                    <a:buClr>
                      <a:srgbClr val="236DA8"/>
                    </a:buClr>
                    <a:buNone/>
                  </a:pPr>
                  <a:r>
                    <a:rPr lang="ru-RU" sz="1800" b="1" spc="-1" dirty="0" smtClean="0">
                      <a:solidFill>
                        <a:srgbClr val="6D6E71"/>
                      </a:solidFill>
                      <a:latin typeface="Century Gothic" panose="020B0502020202020204" pitchFamily="34" charset="0"/>
                    </a:rPr>
                    <a:t>	расширенный </a:t>
                  </a:r>
                  <a:r>
                    <a:rPr lang="ru-RU" sz="1800" b="1" spc="-1" dirty="0">
                      <a:solidFill>
                        <a:srgbClr val="6D6E71"/>
                      </a:solidFill>
                      <a:latin typeface="Century Gothic" panose="020B0502020202020204" pitchFamily="34" charset="0"/>
                    </a:rPr>
                    <a:t>функционал по учету деятельности перевозчика и </a:t>
                  </a:r>
                  <a:endParaRPr lang="ru-RU" sz="1800" b="1" spc="-1" dirty="0" smtClean="0">
                    <a:solidFill>
                      <a:srgbClr val="6D6E71"/>
                    </a:solidFill>
                    <a:latin typeface="Century Gothic" panose="020B0502020202020204" pitchFamily="34" charset="0"/>
                  </a:endParaRPr>
                </a:p>
                <a:p>
                  <a:pPr marL="0" indent="0" algn="just">
                    <a:lnSpc>
                      <a:spcPct val="114000"/>
                    </a:lnSpc>
                    <a:spcBef>
                      <a:spcPts val="0"/>
                    </a:spcBef>
                    <a:buClr>
                      <a:srgbClr val="236DA8"/>
                    </a:buClr>
                    <a:buNone/>
                  </a:pPr>
                  <a:r>
                    <a:rPr lang="ru-RU" sz="1800" b="1" spc="-1" dirty="0" smtClean="0">
                      <a:solidFill>
                        <a:srgbClr val="6D6E71"/>
                      </a:solidFill>
                      <a:latin typeface="Century Gothic" panose="020B0502020202020204" pitchFamily="34" charset="0"/>
                    </a:rPr>
                    <a:t>	широкий </a:t>
                  </a:r>
                  <a:r>
                    <a:rPr lang="ru-RU" sz="1800" b="1" spc="-1" dirty="0">
                      <a:solidFill>
                        <a:srgbClr val="6D6E71"/>
                      </a:solidFill>
                      <a:latin typeface="Century Gothic" panose="020B0502020202020204" pitchFamily="34" charset="0"/>
                    </a:rPr>
                    <a:t>набор </a:t>
                  </a:r>
                  <a:r>
                    <a:rPr lang="ru-RU" sz="1800" b="1" spc="-1" dirty="0" smtClean="0">
                      <a:solidFill>
                        <a:srgbClr val="6D6E71"/>
                      </a:solidFill>
                      <a:latin typeface="Century Gothic" panose="020B0502020202020204" pitchFamily="34" charset="0"/>
                    </a:rPr>
                    <a:t>инструментов </a:t>
                  </a:r>
                  <a:r>
                    <a:rPr lang="ru-RU" sz="1800" b="1" spc="-1" dirty="0">
                      <a:solidFill>
                        <a:srgbClr val="6D6E71"/>
                      </a:solidFill>
                      <a:latin typeface="Century Gothic" panose="020B0502020202020204" pitchFamily="34" charset="0"/>
                    </a:rPr>
                    <a:t>для </a:t>
                  </a:r>
                  <a:r>
                    <a:rPr lang="ru-RU" sz="1800" b="1" spc="-1" dirty="0" smtClean="0">
                      <a:solidFill>
                        <a:srgbClr val="6D6E71"/>
                      </a:solidFill>
                      <a:latin typeface="Century Gothic" panose="020B0502020202020204" pitchFamily="34" charset="0"/>
                    </a:rPr>
                    <a:t>контроля исполнения 	транспортной </a:t>
                  </a:r>
                  <a:r>
                    <a:rPr lang="ru-RU" sz="1800" b="1" spc="-1" dirty="0">
                      <a:solidFill>
                        <a:srgbClr val="6D6E71"/>
                      </a:solidFill>
                      <a:latin typeface="Century Gothic" panose="020B0502020202020204" pitchFamily="34" charset="0"/>
                    </a:rPr>
                    <a:t>работы </a:t>
                  </a:r>
                </a:p>
                <a:p>
                  <a:pPr marL="0" indent="0" algn="just">
                    <a:lnSpc>
                      <a:spcPct val="150000"/>
                    </a:lnSpc>
                    <a:spcBef>
                      <a:spcPts val="0"/>
                    </a:spcBef>
                    <a:buClr>
                      <a:srgbClr val="236DA8"/>
                    </a:buClr>
                    <a:buNone/>
                  </a:pPr>
                  <a:endParaRPr lang="ru-RU" sz="1800" b="1" spc="-1" dirty="0" smtClean="0">
                    <a:solidFill>
                      <a:srgbClr val="6D6E71"/>
                    </a:solidFill>
                    <a:latin typeface="Century Gothic" panose="020B0502020202020204" pitchFamily="34" charset="0"/>
                  </a:endParaRPr>
                </a:p>
                <a:p>
                  <a:pPr marL="0" indent="0" algn="just">
                    <a:lnSpc>
                      <a:spcPct val="114000"/>
                    </a:lnSpc>
                    <a:spcBef>
                      <a:spcPts val="0"/>
                    </a:spcBef>
                    <a:buClr>
                      <a:srgbClr val="236DA8"/>
                    </a:buClr>
                    <a:buNone/>
                  </a:pPr>
                  <a:r>
                    <a:rPr lang="ru-RU" sz="1800" b="1" spc="-1" dirty="0" smtClean="0">
                      <a:solidFill>
                        <a:srgbClr val="6D6E71"/>
                      </a:solidFill>
                      <a:latin typeface="Century Gothic" panose="020B0502020202020204" pitchFamily="34" charset="0"/>
                    </a:rPr>
                    <a:t>	доступ </a:t>
                  </a:r>
                  <a:r>
                    <a:rPr lang="ru-RU" sz="1800" b="1" spc="-1" dirty="0">
                      <a:solidFill>
                        <a:srgbClr val="6D6E71"/>
                      </a:solidFill>
                      <a:latin typeface="Century Gothic" panose="020B0502020202020204" pitchFamily="34" charset="0"/>
                    </a:rPr>
                    <a:t>ко всем модулям в едином окне с единой </a:t>
                  </a:r>
                  <a:r>
                    <a:rPr lang="ru-RU" sz="1800" b="1" spc="-1" dirty="0" smtClean="0">
                      <a:solidFill>
                        <a:srgbClr val="6D6E71"/>
                      </a:solidFill>
                      <a:latin typeface="Century Gothic" panose="020B0502020202020204" pitchFamily="34" charset="0"/>
                    </a:rPr>
                    <a:t>авторизацией </a:t>
                  </a:r>
                </a:p>
                <a:p>
                  <a:pPr marL="0" indent="0" algn="just">
                    <a:lnSpc>
                      <a:spcPct val="114000"/>
                    </a:lnSpc>
                    <a:spcBef>
                      <a:spcPts val="0"/>
                    </a:spcBef>
                    <a:buClr>
                      <a:srgbClr val="236DA8"/>
                    </a:buClr>
                    <a:buNone/>
                  </a:pPr>
                  <a:r>
                    <a:rPr lang="ru-RU" sz="1800" b="1" spc="-1" dirty="0">
                      <a:solidFill>
                        <a:srgbClr val="6D6E71"/>
                      </a:solidFill>
                      <a:latin typeface="Century Gothic" panose="020B0502020202020204" pitchFamily="34" charset="0"/>
                    </a:rPr>
                    <a:t>	</a:t>
                  </a:r>
                  <a:r>
                    <a:rPr lang="ru-RU" sz="1800" b="1" spc="-1" dirty="0" smtClean="0">
                      <a:solidFill>
                        <a:srgbClr val="6D6E71"/>
                      </a:solidFill>
                      <a:latin typeface="Century Gothic" panose="020B0502020202020204" pitchFamily="34" charset="0"/>
                    </a:rPr>
                    <a:t>(через </a:t>
                  </a:r>
                  <a:r>
                    <a:rPr lang="en-US" sz="1800" b="1" spc="-1" dirty="0" smtClean="0">
                      <a:solidFill>
                        <a:srgbClr val="6D6E71"/>
                      </a:solidFill>
                      <a:latin typeface="Century Gothic" panose="020B0502020202020204" pitchFamily="34" charset="0"/>
                    </a:rPr>
                    <a:t>Web</a:t>
                  </a:r>
                  <a:r>
                    <a:rPr lang="ru-RU" sz="1800" b="1" spc="-1" dirty="0" smtClean="0">
                      <a:solidFill>
                        <a:srgbClr val="6D6E71"/>
                      </a:solidFill>
                      <a:latin typeface="Century Gothic" panose="020B0502020202020204" pitchFamily="34" charset="0"/>
                    </a:rPr>
                    <a:t>-браузер)</a:t>
                  </a:r>
                </a:p>
                <a:p>
                  <a:pPr marL="0" indent="0" algn="just">
                    <a:lnSpc>
                      <a:spcPct val="114000"/>
                    </a:lnSpc>
                    <a:spcBef>
                      <a:spcPts val="0"/>
                    </a:spcBef>
                    <a:buClr>
                      <a:srgbClr val="236DA8"/>
                    </a:buClr>
                    <a:buNone/>
                  </a:pPr>
                  <a:endParaRPr lang="ru-RU" sz="1800" b="1" spc="-1" dirty="0">
                    <a:solidFill>
                      <a:srgbClr val="6D6E71"/>
                    </a:solidFill>
                    <a:latin typeface="Century Gothic" panose="020B0502020202020204" pitchFamily="34" charset="0"/>
                  </a:endParaRPr>
                </a:p>
                <a:p>
                  <a:pPr marL="0" indent="0" algn="just">
                    <a:lnSpc>
                      <a:spcPct val="114000"/>
                    </a:lnSpc>
                    <a:spcBef>
                      <a:spcPts val="0"/>
                    </a:spcBef>
                    <a:buClr>
                      <a:srgbClr val="236DA8"/>
                    </a:buClr>
                    <a:buNone/>
                  </a:pPr>
                  <a:r>
                    <a:rPr lang="ru-RU" sz="1800" b="1" spc="-1" dirty="0" smtClean="0">
                      <a:solidFill>
                        <a:srgbClr val="6D6E71"/>
                      </a:solidFill>
                      <a:latin typeface="Century Gothic" panose="020B0502020202020204" pitchFamily="34" charset="0"/>
                    </a:rPr>
                    <a:t>	гарантированная сохранность данных и </a:t>
                  </a:r>
                </a:p>
                <a:p>
                  <a:pPr marL="0" indent="0" algn="just">
                    <a:lnSpc>
                      <a:spcPct val="114000"/>
                    </a:lnSpc>
                    <a:spcBef>
                      <a:spcPts val="0"/>
                    </a:spcBef>
                    <a:buClr>
                      <a:srgbClr val="236DA8"/>
                    </a:buClr>
                    <a:buNone/>
                  </a:pPr>
                  <a:r>
                    <a:rPr lang="ru-RU" sz="1800" b="1" spc="-1" dirty="0">
                      <a:solidFill>
                        <a:srgbClr val="6D6E71"/>
                      </a:solidFill>
                      <a:latin typeface="Century Gothic" panose="020B0502020202020204" pitchFamily="34" charset="0"/>
                    </a:rPr>
                    <a:t>	</a:t>
                  </a:r>
                  <a:r>
                    <a:rPr lang="ru-RU" sz="1800" b="1" spc="-1" dirty="0" smtClean="0">
                      <a:solidFill>
                        <a:srgbClr val="6D6E71"/>
                      </a:solidFill>
                      <a:latin typeface="Century Gothic" panose="020B0502020202020204" pitchFamily="34" charset="0"/>
                    </a:rPr>
                    <a:t>бесперебойность работы</a:t>
                  </a:r>
                </a:p>
                <a:p>
                  <a:pPr marL="0" indent="0" algn="just">
                    <a:lnSpc>
                      <a:spcPct val="150000"/>
                    </a:lnSpc>
                    <a:spcBef>
                      <a:spcPts val="0"/>
                    </a:spcBef>
                    <a:buClr>
                      <a:srgbClr val="236DA8"/>
                    </a:buClr>
                    <a:buNone/>
                  </a:pPr>
                  <a:endParaRPr lang="ru-RU" sz="1800" b="1" spc="-1" dirty="0">
                    <a:solidFill>
                      <a:srgbClr val="6D6E71"/>
                    </a:solidFill>
                    <a:latin typeface="Century Gothic" panose="020B0502020202020204" pitchFamily="34" charset="0"/>
                  </a:endParaRPr>
                </a:p>
                <a:p>
                  <a:pPr marL="0" indent="0" algn="just">
                    <a:lnSpc>
                      <a:spcPct val="150000"/>
                    </a:lnSpc>
                    <a:spcBef>
                      <a:spcPts val="0"/>
                    </a:spcBef>
                    <a:buClr>
                      <a:srgbClr val="236DA8"/>
                    </a:buClr>
                    <a:buNone/>
                  </a:pPr>
                  <a:endParaRPr lang="ru-RU" sz="1800" b="1" spc="-1" dirty="0">
                    <a:solidFill>
                      <a:srgbClr val="6D6E71"/>
                    </a:solidFill>
                    <a:latin typeface="Century Gothic" panose="020B0502020202020204" pitchFamily="34" charset="0"/>
                  </a:endParaRPr>
                </a:p>
              </p:txBody>
            </p:sp>
            <p:pic>
              <p:nvPicPr>
                <p:cNvPr id="6" name="Рисунок 5"/>
                <p:cNvPicPr>
                  <a:picLocks noChangeAspect="1"/>
                </p:cNvPicPr>
                <p:nvPr/>
              </p:nvPicPr>
              <p:blipFill>
                <a:blip r:embed="rId6" cstate="print">
                  <a:duotone>
                    <a:schemeClr val="accent5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05994" y="2536122"/>
                  <a:ext cx="802351" cy="782770"/>
                </a:xfrm>
                <a:prstGeom prst="rect">
                  <a:avLst/>
                </a:prstGeom>
              </p:spPr>
            </p:pic>
            <p:pic>
              <p:nvPicPr>
                <p:cNvPr id="4" name="Рисунок 3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colorTemperature colorTemp="7200"/>
                          </a14:imgEffect>
                          <a14:imgEffect>
                            <a14:saturation sat="66000"/>
                          </a14:imgEffect>
                          <a14:imgEffect>
                            <a14:brightnessContrast bright="-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21056" y="4820314"/>
                  <a:ext cx="616195" cy="616195"/>
                </a:xfrm>
                <a:prstGeom prst="rect">
                  <a:avLst/>
                </a:prstGeom>
              </p:spPr>
            </p:pic>
          </p:grpSp>
          <p:pic>
            <p:nvPicPr>
              <p:cNvPr id="13" name="Рисунок 12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aturation sat="66000"/>
                        </a14:imgEffect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03164" y="5378354"/>
                <a:ext cx="605181" cy="605181"/>
              </a:xfrm>
              <a:prstGeom prst="rect">
                <a:avLst/>
              </a:prstGeom>
            </p:spPr>
          </p:pic>
        </p:grp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11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artisticMosiaicBubbles/>
                      </a14:imgEffect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8964" y="3064183"/>
              <a:ext cx="917437" cy="9998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4555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686050" y="6475040"/>
            <a:ext cx="68770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1"/>
              </a:spcBef>
              <a:tabLst>
                <a:tab pos="0" algn="l"/>
              </a:tabLst>
            </a:pPr>
            <a:r>
              <a:rPr lang="ru-RU" sz="1200" spc="-1" dirty="0">
                <a:solidFill>
                  <a:srgbClr val="6D6E71"/>
                </a:solidFill>
                <a:latin typeface="Montserrat"/>
              </a:rPr>
              <a:t>ОГКУ «Организатор перевозок Челябинской области</a:t>
            </a:r>
            <a:r>
              <a:rPr lang="ru-RU" sz="1200" spc="-1" dirty="0" smtClean="0">
                <a:solidFill>
                  <a:srgbClr val="6D6E71"/>
                </a:solidFill>
                <a:latin typeface="Montserrat"/>
              </a:rPr>
              <a:t>»: Чудиновская Татьяна Владимировна</a:t>
            </a:r>
            <a:endParaRPr lang="ru-RU" sz="1200" spc="-1" dirty="0">
              <a:solidFill>
                <a:srgbClr val="6D6E71"/>
              </a:solidFill>
              <a:latin typeface="Montserra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877550" y="6356350"/>
            <a:ext cx="476250" cy="365125"/>
          </a:xfrm>
        </p:spPr>
        <p:txBody>
          <a:bodyPr/>
          <a:lstStyle/>
          <a:p>
            <a:fld id="{3082D531-3D45-40F9-8063-5EC54FCE0DF1}" type="slidenum">
              <a:rPr lang="ru-RU" sz="1600" b="1" smtClean="0"/>
              <a:t>5</a:t>
            </a:fld>
            <a:endParaRPr lang="ru-RU" sz="1600" b="1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310905" y="151394"/>
            <a:ext cx="11754745" cy="1464589"/>
            <a:chOff x="354448" y="250597"/>
            <a:chExt cx="11754745" cy="1431785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09243" y="416881"/>
              <a:ext cx="1899950" cy="998366"/>
            </a:xfrm>
            <a:prstGeom prst="rect">
              <a:avLst/>
            </a:prstGeom>
          </p:spPr>
        </p:pic>
        <p:grpSp>
          <p:nvGrpSpPr>
            <p:cNvPr id="8" name="Группа 7"/>
            <p:cNvGrpSpPr/>
            <p:nvPr/>
          </p:nvGrpSpPr>
          <p:grpSpPr>
            <a:xfrm>
              <a:off x="354448" y="250597"/>
              <a:ext cx="9456292" cy="1431785"/>
              <a:chOff x="434106" y="175892"/>
              <a:chExt cx="9456292" cy="1431785"/>
            </a:xfrm>
          </p:grpSpPr>
          <p:sp>
            <p:nvSpPr>
              <p:cNvPr id="16" name="Заголовок 1"/>
              <p:cNvSpPr txBox="1">
                <a:spLocks/>
              </p:cNvSpPr>
              <p:nvPr/>
            </p:nvSpPr>
            <p:spPr>
              <a:xfrm>
                <a:off x="1943746" y="282114"/>
                <a:ext cx="7946652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ru-RU" sz="2800" b="1" dirty="0" smtClean="0">
                    <a:solidFill>
                      <a:srgbClr val="246BA7"/>
                    </a:solidFill>
                    <a:latin typeface="Century Gothic" panose="020B0502020202020204" pitchFamily="34" charset="0"/>
                  </a:rPr>
                  <a:t>Интеллектуальная транспортная система </a:t>
                </a:r>
                <a:r>
                  <a:rPr lang="ru-RU" sz="2000" b="1" dirty="0" smtClean="0">
                    <a:solidFill>
                      <a:srgbClr val="246BA7"/>
                    </a:solidFill>
                    <a:latin typeface="Century Gothic" panose="020B0502020202020204" pitchFamily="34" charset="0"/>
                  </a:rPr>
                  <a:t>Челябинской области</a:t>
                </a:r>
                <a:endParaRPr lang="ru-RU" sz="2000" b="1" dirty="0">
                  <a:solidFill>
                    <a:srgbClr val="246BA7"/>
                  </a:solidFill>
                  <a:latin typeface="Century Gothic" panose="020B0502020202020204" pitchFamily="34" charset="0"/>
                </a:endParaRPr>
              </a:p>
            </p:txBody>
          </p:sp>
          <p:pic>
            <p:nvPicPr>
              <p:cNvPr id="17" name="Рисунок 16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127" r="33727"/>
              <a:stretch/>
            </p:blipFill>
            <p:spPr>
              <a:xfrm>
                <a:off x="434106" y="175892"/>
                <a:ext cx="1067594" cy="1330935"/>
              </a:xfrm>
              <a:prstGeom prst="rect">
                <a:avLst/>
              </a:prstGeom>
            </p:spPr>
          </p:pic>
        </p:grpSp>
      </p:grpSp>
      <p:sp>
        <p:nvSpPr>
          <p:cNvPr id="12" name="PlaceHolder 1"/>
          <p:cNvSpPr txBox="1">
            <a:spLocks/>
          </p:cNvSpPr>
          <p:nvPr/>
        </p:nvSpPr>
        <p:spPr>
          <a:xfrm>
            <a:off x="1584981" y="2170366"/>
            <a:ext cx="3335747" cy="733352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Clr>
                <a:srgbClr val="236DA8"/>
              </a:buClr>
              <a:buNone/>
            </a:pPr>
            <a:r>
              <a:rPr lang="ru-RU" sz="1800" b="1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Транспортное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Clr>
                <a:srgbClr val="236DA8"/>
              </a:buClr>
              <a:buNone/>
            </a:pPr>
            <a:r>
              <a:rPr lang="ru-RU" sz="1800" b="1" spc="-1" dirty="0">
                <a:solidFill>
                  <a:srgbClr val="6D6E71"/>
                </a:solidFill>
                <a:latin typeface="Century Gothic" panose="020B0502020202020204" pitchFamily="34" charset="0"/>
              </a:rPr>
              <a:t>о</a:t>
            </a:r>
            <a:r>
              <a:rPr lang="ru-RU" sz="1800" b="1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бслуживание населения </a:t>
            </a:r>
            <a:endParaRPr lang="ru-RU" sz="1800" b="1" spc="-1" dirty="0">
              <a:solidFill>
                <a:srgbClr val="6D6E7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PlaceHolder 1"/>
          <p:cNvSpPr txBox="1">
            <a:spLocks/>
          </p:cNvSpPr>
          <p:nvPr/>
        </p:nvSpPr>
        <p:spPr>
          <a:xfrm>
            <a:off x="5213763" y="2176710"/>
            <a:ext cx="3213713" cy="525218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236DA8"/>
              </a:buClr>
              <a:buNone/>
            </a:pPr>
            <a:r>
              <a:rPr lang="ru-RU" sz="1800" b="1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Мониторинг и контроль при помощи ИТС</a:t>
            </a:r>
            <a:endParaRPr lang="ru-RU" sz="1800" b="1" spc="-1" dirty="0">
              <a:solidFill>
                <a:srgbClr val="6D6E7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PlaceHolder 1"/>
          <p:cNvSpPr txBox="1">
            <a:spLocks/>
          </p:cNvSpPr>
          <p:nvPr/>
        </p:nvSpPr>
        <p:spPr>
          <a:xfrm>
            <a:off x="8831642" y="2274189"/>
            <a:ext cx="3138757" cy="664905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Clr>
                <a:srgbClr val="236DA8"/>
              </a:buClr>
              <a:buNone/>
            </a:pPr>
            <a:r>
              <a:rPr lang="ru-RU" sz="1800" b="1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Ожидаемые результаты</a:t>
            </a:r>
            <a:endParaRPr lang="ru-RU" sz="1800" b="1" spc="-1" dirty="0">
              <a:solidFill>
                <a:srgbClr val="6D6E71"/>
              </a:solidFill>
              <a:latin typeface="Century Gothic" panose="020B050202020202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236DA8"/>
              </a:buClr>
              <a:buNone/>
            </a:pPr>
            <a:endParaRPr lang="ru-RU" sz="1800" b="1" spc="-1" dirty="0">
              <a:solidFill>
                <a:srgbClr val="6D6E7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8875131" y="2776706"/>
            <a:ext cx="3095268" cy="3244053"/>
            <a:chOff x="8880832" y="2268465"/>
            <a:chExt cx="3095268" cy="3244053"/>
          </a:xfrm>
        </p:grpSpPr>
        <p:grpSp>
          <p:nvGrpSpPr>
            <p:cNvPr id="25" name="Группа 24"/>
            <p:cNvGrpSpPr/>
            <p:nvPr/>
          </p:nvGrpSpPr>
          <p:grpSpPr>
            <a:xfrm>
              <a:off x="8904218" y="2268465"/>
              <a:ext cx="3030305" cy="876964"/>
              <a:chOff x="8904218" y="2268465"/>
              <a:chExt cx="3030305" cy="876964"/>
            </a:xfrm>
          </p:grpSpPr>
          <p:pic>
            <p:nvPicPr>
              <p:cNvPr id="20" name="Picture 8" descr="https://png.pngtree.com/svg/20170110/crowd_106885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04218" y="2351430"/>
                <a:ext cx="539968" cy="5399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PlaceHolder 1"/>
              <p:cNvSpPr txBox="1">
                <a:spLocks/>
              </p:cNvSpPr>
              <p:nvPr/>
            </p:nvSpPr>
            <p:spPr>
              <a:xfrm>
                <a:off x="9568801" y="2268465"/>
                <a:ext cx="2365722" cy="876964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vert="horz" lIns="91440" tIns="45720" rIns="91440" bIns="45720" rtlCol="0" anchor="t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Clr>
                    <a:srgbClr val="236DA8"/>
                  </a:buClr>
                  <a:buNone/>
                </a:pPr>
                <a:r>
                  <a:rPr lang="ru-RU" sz="1800" spc="-1" dirty="0" smtClean="0">
                    <a:solidFill>
                      <a:srgbClr val="6D6E71"/>
                    </a:solidFill>
                    <a:latin typeface="Century Gothic" panose="020B0502020202020204" pitchFamily="34" charset="0"/>
                  </a:rPr>
                  <a:t>Население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Clr>
                    <a:srgbClr val="236DA8"/>
                  </a:buClr>
                  <a:buNone/>
                </a:pPr>
                <a:r>
                  <a:rPr lang="ru-RU" sz="1100" b="1" spc="-1" dirty="0">
                    <a:solidFill>
                      <a:srgbClr val="236DA8"/>
                    </a:solidFill>
                    <a:latin typeface="Century Gothic" panose="020B0502020202020204" pitchFamily="34" charset="0"/>
                  </a:rPr>
                  <a:t>п</a:t>
                </a:r>
                <a:r>
                  <a:rPr lang="ru-RU" sz="1100" b="1" spc="-1" dirty="0" smtClean="0">
                    <a:solidFill>
                      <a:srgbClr val="236DA8"/>
                    </a:solidFill>
                    <a:latin typeface="Century Gothic" panose="020B0502020202020204" pitchFamily="34" charset="0"/>
                  </a:rPr>
                  <a:t>овышение качества транспортного обслуживания</a:t>
                </a:r>
                <a:endParaRPr lang="ru-RU" sz="1100" b="1" spc="-1" dirty="0">
                  <a:solidFill>
                    <a:srgbClr val="236DA8"/>
                  </a:solidFill>
                  <a:latin typeface="Century Gothic" panose="020B0502020202020204" pitchFamily="34" charset="0"/>
                </a:endParaRPr>
              </a:p>
              <a:p>
                <a:pPr marL="0" indent="0" algn="just">
                  <a:lnSpc>
                    <a:spcPct val="150000"/>
                  </a:lnSpc>
                  <a:spcBef>
                    <a:spcPts val="0"/>
                  </a:spcBef>
                  <a:buClr>
                    <a:srgbClr val="236DA8"/>
                  </a:buClr>
                  <a:buNone/>
                </a:pPr>
                <a:endParaRPr lang="ru-RU" sz="1800" b="1" spc="-1" dirty="0">
                  <a:solidFill>
                    <a:srgbClr val="6D6E71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26" name="Группа 25"/>
            <p:cNvGrpSpPr/>
            <p:nvPr/>
          </p:nvGrpSpPr>
          <p:grpSpPr>
            <a:xfrm>
              <a:off x="8880832" y="3232051"/>
              <a:ext cx="3095268" cy="1011021"/>
              <a:chOff x="8880831" y="3459748"/>
              <a:chExt cx="3095268" cy="1011021"/>
            </a:xfrm>
          </p:grpSpPr>
          <p:pic>
            <p:nvPicPr>
              <p:cNvPr id="21" name="Picture 4" descr="http://cdn.onlinewebfonts.com/svg/download_453809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80831" y="3689278"/>
                <a:ext cx="695918" cy="6973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" name="PlaceHolder 1"/>
              <p:cNvSpPr txBox="1">
                <a:spLocks/>
              </p:cNvSpPr>
              <p:nvPr/>
            </p:nvSpPr>
            <p:spPr>
              <a:xfrm>
                <a:off x="9610377" y="3459748"/>
                <a:ext cx="2365722" cy="1011021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vert="horz" lIns="91440" tIns="45720" rIns="91440" bIns="45720" rtlCol="0" anchor="t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Clr>
                    <a:srgbClr val="236DA8"/>
                  </a:buClr>
                  <a:buNone/>
                </a:pPr>
                <a:r>
                  <a:rPr lang="ru-RU" sz="1800" spc="-1" dirty="0" smtClean="0">
                    <a:solidFill>
                      <a:srgbClr val="6D6E71"/>
                    </a:solidFill>
                    <a:latin typeface="Century Gothic" panose="020B0502020202020204" pitchFamily="34" charset="0"/>
                  </a:rPr>
                  <a:t>Органы 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Clr>
                    <a:srgbClr val="236DA8"/>
                  </a:buClr>
                  <a:buNone/>
                </a:pPr>
                <a:r>
                  <a:rPr lang="ru-RU" sz="1800" spc="-1" dirty="0" smtClean="0">
                    <a:solidFill>
                      <a:srgbClr val="6D6E71"/>
                    </a:solidFill>
                    <a:latin typeface="Century Gothic" panose="020B0502020202020204" pitchFamily="34" charset="0"/>
                  </a:rPr>
                  <a:t>исп. власти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Clr>
                    <a:srgbClr val="236DA8"/>
                  </a:buClr>
                  <a:buNone/>
                </a:pPr>
                <a:r>
                  <a:rPr lang="ru-RU" sz="1100" b="1" spc="-1" dirty="0" smtClean="0">
                    <a:solidFill>
                      <a:srgbClr val="236DA8"/>
                    </a:solidFill>
                    <a:latin typeface="Century Gothic" panose="020B0502020202020204" pitchFamily="34" charset="0"/>
                  </a:rPr>
                  <a:t>повышение эффективности расходования бюджетных средств </a:t>
                </a:r>
                <a:endParaRPr lang="ru-RU" sz="1100" b="1" spc="-1" dirty="0">
                  <a:solidFill>
                    <a:srgbClr val="236DA8"/>
                  </a:solidFill>
                  <a:latin typeface="Century Gothic" panose="020B0502020202020204" pitchFamily="34" charset="0"/>
                </a:endParaRPr>
              </a:p>
              <a:p>
                <a:pPr marL="0" indent="0" algn="just">
                  <a:lnSpc>
                    <a:spcPct val="150000"/>
                  </a:lnSpc>
                  <a:spcBef>
                    <a:spcPts val="0"/>
                  </a:spcBef>
                  <a:buClr>
                    <a:srgbClr val="236DA8"/>
                  </a:buClr>
                  <a:buNone/>
                </a:pPr>
                <a:endParaRPr lang="ru-RU" sz="1800" b="1" spc="-1" dirty="0">
                  <a:solidFill>
                    <a:srgbClr val="6D6E71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27" name="Группа 26"/>
            <p:cNvGrpSpPr/>
            <p:nvPr/>
          </p:nvGrpSpPr>
          <p:grpSpPr>
            <a:xfrm>
              <a:off x="8882294" y="4385126"/>
              <a:ext cx="3093806" cy="1127392"/>
              <a:chOff x="8882294" y="4450919"/>
              <a:chExt cx="3093806" cy="1127392"/>
            </a:xfrm>
          </p:grpSpPr>
          <p:pic>
            <p:nvPicPr>
              <p:cNvPr id="7" name="Рисунок 6"/>
              <p:cNvPicPr>
                <a:picLocks noChangeAspect="1"/>
              </p:cNvPicPr>
              <p:nvPr/>
            </p:nvPicPr>
            <p:blipFill>
              <a:blip r:embed="rId8" cstate="print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82294" y="4610039"/>
                <a:ext cx="713315" cy="759735"/>
              </a:xfrm>
              <a:prstGeom prst="rect">
                <a:avLst/>
              </a:prstGeom>
            </p:spPr>
          </p:pic>
          <p:sp>
            <p:nvSpPr>
              <p:cNvPr id="24" name="PlaceHolder 1"/>
              <p:cNvSpPr txBox="1">
                <a:spLocks/>
              </p:cNvSpPr>
              <p:nvPr/>
            </p:nvSpPr>
            <p:spPr>
              <a:xfrm>
                <a:off x="9610378" y="4450919"/>
                <a:ext cx="2365722" cy="1127392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vert="horz" lIns="91440" tIns="45720" rIns="91440" bIns="45720" rtlCol="0" anchor="t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Clr>
                    <a:srgbClr val="236DA8"/>
                  </a:buClr>
                  <a:buNone/>
                </a:pPr>
                <a:r>
                  <a:rPr lang="ru-RU" sz="1800" spc="-1" dirty="0" smtClean="0">
                    <a:solidFill>
                      <a:srgbClr val="6D6E71"/>
                    </a:solidFill>
                    <a:latin typeface="Century Gothic" panose="020B0502020202020204" pitchFamily="34" charset="0"/>
                  </a:rPr>
                  <a:t>Перевозчик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Clr>
                    <a:srgbClr val="236DA8"/>
                  </a:buClr>
                  <a:buNone/>
                </a:pPr>
                <a:r>
                  <a:rPr lang="ru-RU" sz="1100" b="1" spc="-1" dirty="0">
                    <a:solidFill>
                      <a:srgbClr val="236DA8"/>
                    </a:solidFill>
                    <a:latin typeface="Century Gothic" panose="020B0502020202020204" pitchFamily="34" charset="0"/>
                  </a:rPr>
                  <a:t>с</a:t>
                </a:r>
                <a:r>
                  <a:rPr lang="ru-RU" sz="1100" b="1" spc="-1" dirty="0" smtClean="0">
                    <a:solidFill>
                      <a:srgbClr val="236DA8"/>
                    </a:solidFill>
                    <a:latin typeface="Century Gothic" panose="020B0502020202020204" pitchFamily="34" charset="0"/>
                  </a:rPr>
                  <a:t>табильный доход, возможность обновления подвижного состава</a:t>
                </a:r>
                <a:endParaRPr lang="ru-RU" sz="1100" b="1" spc="-1" dirty="0">
                  <a:solidFill>
                    <a:srgbClr val="236DA8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30" name="PlaceHolder 1"/>
          <p:cNvSpPr txBox="1">
            <a:spLocks/>
          </p:cNvSpPr>
          <p:nvPr/>
        </p:nvSpPr>
        <p:spPr>
          <a:xfrm>
            <a:off x="1584981" y="1568682"/>
            <a:ext cx="4760769" cy="487341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236DA8"/>
              </a:buClr>
              <a:buNone/>
            </a:pPr>
            <a:r>
              <a:rPr lang="ru-RU" sz="2000" b="1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Описание сферы применения</a:t>
            </a:r>
            <a:endParaRPr lang="ru-RU" sz="2000" b="1" spc="-1" dirty="0">
              <a:solidFill>
                <a:srgbClr val="6D6E71"/>
              </a:solidFill>
              <a:latin typeface="Century Gothic" panose="020B050202020202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236DA8"/>
              </a:buClr>
              <a:buNone/>
            </a:pPr>
            <a:endParaRPr lang="ru-RU" sz="1800" b="1" spc="-1" dirty="0">
              <a:solidFill>
                <a:srgbClr val="6D6E7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1584981" y="2903316"/>
            <a:ext cx="2671064" cy="3177566"/>
            <a:chOff x="1445281" y="3057000"/>
            <a:chExt cx="2671064" cy="3177566"/>
          </a:xfrm>
        </p:grpSpPr>
        <p:pic>
          <p:nvPicPr>
            <p:cNvPr id="18" name="Picture 9" descr="https://www.vippng.com/png/detail/140-1404387_png-file-svg-homework-symbol.png"/>
            <p:cNvPicPr/>
            <p:nvPr/>
          </p:nvPicPr>
          <p:blipFill>
            <a:blip r:embed="rId9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colorTemperature colorTemp="4700"/>
                      </a14:imgEffect>
                      <a14:imgEffect>
                        <a14:saturation sat="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/>
          </p:blipFill>
          <p:spPr>
            <a:xfrm>
              <a:off x="3106434" y="4410155"/>
              <a:ext cx="756587" cy="826361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8" name="PlaceHolder 1"/>
            <p:cNvSpPr txBox="1">
              <a:spLocks/>
            </p:cNvSpPr>
            <p:nvPr/>
          </p:nvSpPr>
          <p:spPr>
            <a:xfrm>
              <a:off x="1445281" y="3057000"/>
              <a:ext cx="2428219" cy="2885370"/>
            </a:xfrm>
            <a:prstGeom prst="rect">
              <a:avLst/>
            </a:prstGeom>
            <a:noFill/>
            <a:ln w="0">
              <a:noFill/>
            </a:ln>
          </p:spPr>
          <p:txBody>
            <a:bodyPr vert="horz" lIns="91440" tIns="45720" rIns="91440" bIns="45720" rtlCol="0" anchor="t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Clr>
                  <a:srgbClr val="236DA8"/>
                </a:buClr>
                <a:buNone/>
              </a:pPr>
              <a:r>
                <a:rPr lang="ru-RU" sz="1800" spc="-1" dirty="0" smtClean="0">
                  <a:solidFill>
                    <a:srgbClr val="6D6E71"/>
                  </a:solidFill>
                  <a:latin typeface="Century Gothic" panose="020B0502020202020204" pitchFamily="34" charset="0"/>
                </a:rPr>
                <a:t>Маршрутная сеть</a:t>
              </a:r>
            </a:p>
            <a:p>
              <a:pPr marL="0" indent="0">
                <a:lnSpc>
                  <a:spcPct val="100000"/>
                </a:lnSpc>
                <a:spcBef>
                  <a:spcPts val="0"/>
                </a:spcBef>
                <a:buClr>
                  <a:srgbClr val="236DA8"/>
                </a:buClr>
                <a:buNone/>
              </a:pPr>
              <a:endParaRPr lang="ru-RU" sz="1800" spc="-1" dirty="0">
                <a:solidFill>
                  <a:srgbClr val="6D6E71"/>
                </a:solidFill>
                <a:latin typeface="Century Gothic" panose="020B0502020202020204" pitchFamily="34" charset="0"/>
              </a:endParaRPr>
            </a:p>
            <a:p>
              <a:pPr marL="0" indent="0">
                <a:lnSpc>
                  <a:spcPct val="100000"/>
                </a:lnSpc>
                <a:spcBef>
                  <a:spcPts val="0"/>
                </a:spcBef>
                <a:buClr>
                  <a:srgbClr val="236DA8"/>
                </a:buClr>
                <a:buNone/>
              </a:pPr>
              <a:endParaRPr lang="ru-RU" sz="1800" spc="-1" dirty="0" smtClean="0">
                <a:solidFill>
                  <a:srgbClr val="6D6E71"/>
                </a:solidFill>
                <a:latin typeface="Century Gothic" panose="020B0502020202020204" pitchFamily="34" charset="0"/>
              </a:endParaRPr>
            </a:p>
            <a:p>
              <a:pPr marL="0" indent="0">
                <a:lnSpc>
                  <a:spcPct val="100000"/>
                </a:lnSpc>
                <a:spcBef>
                  <a:spcPts val="0"/>
                </a:spcBef>
                <a:buClr>
                  <a:srgbClr val="236DA8"/>
                </a:buClr>
                <a:buNone/>
              </a:pPr>
              <a:endParaRPr lang="ru-RU" sz="1800" spc="-1" dirty="0" smtClean="0">
                <a:solidFill>
                  <a:srgbClr val="6D6E71"/>
                </a:solidFill>
                <a:latin typeface="Century Gothic" panose="020B0502020202020204" pitchFamily="34" charset="0"/>
              </a:endParaRPr>
            </a:p>
            <a:p>
              <a:pPr marL="0" indent="0">
                <a:lnSpc>
                  <a:spcPct val="100000"/>
                </a:lnSpc>
                <a:spcBef>
                  <a:spcPts val="0"/>
                </a:spcBef>
                <a:buClr>
                  <a:srgbClr val="236DA8"/>
                </a:buClr>
                <a:buNone/>
              </a:pPr>
              <a:r>
                <a:rPr lang="ru-RU" sz="1800" spc="-1" dirty="0" smtClean="0">
                  <a:solidFill>
                    <a:srgbClr val="6D6E71"/>
                  </a:solidFill>
                  <a:latin typeface="Century Gothic" panose="020B0502020202020204" pitchFamily="34" charset="0"/>
                </a:rPr>
                <a:t>Выбор </a:t>
              </a:r>
            </a:p>
            <a:p>
              <a:pPr marL="0" indent="0">
                <a:lnSpc>
                  <a:spcPct val="100000"/>
                </a:lnSpc>
                <a:spcBef>
                  <a:spcPts val="0"/>
                </a:spcBef>
                <a:buClr>
                  <a:srgbClr val="236DA8"/>
                </a:buClr>
                <a:buNone/>
              </a:pPr>
              <a:r>
                <a:rPr lang="ru-RU" sz="1800" spc="-1" dirty="0" smtClean="0">
                  <a:solidFill>
                    <a:srgbClr val="6D6E71"/>
                  </a:solidFill>
                  <a:latin typeface="Century Gothic" panose="020B0502020202020204" pitchFamily="34" charset="0"/>
                </a:rPr>
                <a:t>перевозчика</a:t>
              </a:r>
            </a:p>
            <a:p>
              <a:pPr marL="0" indent="0">
                <a:lnSpc>
                  <a:spcPct val="100000"/>
                </a:lnSpc>
                <a:spcBef>
                  <a:spcPts val="0"/>
                </a:spcBef>
                <a:buClr>
                  <a:srgbClr val="236DA8"/>
                </a:buClr>
                <a:buNone/>
              </a:pPr>
              <a:endParaRPr lang="ru-RU" sz="1800" spc="-1" dirty="0" smtClean="0">
                <a:solidFill>
                  <a:srgbClr val="6D6E71"/>
                </a:solidFill>
                <a:latin typeface="Century Gothic" panose="020B0502020202020204" pitchFamily="34" charset="0"/>
              </a:endParaRPr>
            </a:p>
            <a:p>
              <a:pPr marL="0" indent="0">
                <a:lnSpc>
                  <a:spcPct val="100000"/>
                </a:lnSpc>
                <a:spcBef>
                  <a:spcPts val="0"/>
                </a:spcBef>
                <a:buClr>
                  <a:srgbClr val="236DA8"/>
                </a:buClr>
                <a:buNone/>
              </a:pPr>
              <a:endParaRPr lang="ru-RU" sz="1600" spc="-1" dirty="0" smtClean="0">
                <a:solidFill>
                  <a:srgbClr val="6D6E71"/>
                </a:solidFill>
                <a:latin typeface="Century Gothic" panose="020B0502020202020204" pitchFamily="34" charset="0"/>
              </a:endParaRPr>
            </a:p>
            <a:p>
              <a:pPr marL="0" indent="0">
                <a:lnSpc>
                  <a:spcPct val="100000"/>
                </a:lnSpc>
                <a:spcBef>
                  <a:spcPts val="0"/>
                </a:spcBef>
                <a:buClr>
                  <a:srgbClr val="236DA8"/>
                </a:buClr>
                <a:buNone/>
              </a:pPr>
              <a:r>
                <a:rPr lang="ru-RU" sz="1800" spc="-1" dirty="0" smtClean="0">
                  <a:solidFill>
                    <a:srgbClr val="6D6E71"/>
                  </a:solidFill>
                  <a:latin typeface="Century Gothic" panose="020B0502020202020204" pitchFamily="34" charset="0"/>
                </a:rPr>
                <a:t>Осуществление перевозок</a:t>
              </a:r>
              <a:endParaRPr lang="ru-RU" sz="1800" spc="-1" dirty="0">
                <a:solidFill>
                  <a:srgbClr val="6D6E71"/>
                </a:solidFill>
                <a:latin typeface="Century Gothic" panose="020B0502020202020204" pitchFamily="34" charset="0"/>
              </a:endParaRPr>
            </a:p>
            <a:p>
              <a:pPr marL="0" indent="0">
                <a:lnSpc>
                  <a:spcPct val="100000"/>
                </a:lnSpc>
                <a:spcBef>
                  <a:spcPts val="0"/>
                </a:spcBef>
                <a:buClr>
                  <a:srgbClr val="236DA8"/>
                </a:buClr>
                <a:buNone/>
              </a:pPr>
              <a:endParaRPr lang="ru-RU" sz="1800" b="1" spc="-1" dirty="0">
                <a:solidFill>
                  <a:srgbClr val="6D6E71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37" t="19352" r="8741" b="8273"/>
            <a:stretch/>
          </p:blipFill>
          <p:spPr>
            <a:xfrm>
              <a:off x="2794084" y="3349598"/>
              <a:ext cx="1322261" cy="881508"/>
            </a:xfrm>
            <a:prstGeom prst="rect">
              <a:avLst/>
            </a:prstGeom>
          </p:spPr>
        </p:pic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12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6846" y="5584223"/>
              <a:ext cx="1156736" cy="650343"/>
            </a:xfrm>
            <a:prstGeom prst="rect">
              <a:avLst/>
            </a:prstGeom>
          </p:spPr>
        </p:pic>
      </p:grpSp>
      <p:grpSp>
        <p:nvGrpSpPr>
          <p:cNvPr id="42" name="Группа 41"/>
          <p:cNvGrpSpPr/>
          <p:nvPr/>
        </p:nvGrpSpPr>
        <p:grpSpPr>
          <a:xfrm>
            <a:off x="4985591" y="2775751"/>
            <a:ext cx="3553016" cy="3553016"/>
            <a:chOff x="4985591" y="2775751"/>
            <a:chExt cx="3553016" cy="3553016"/>
          </a:xfrm>
        </p:grpSpPr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5591" y="2775751"/>
              <a:ext cx="3553016" cy="3553016"/>
            </a:xfrm>
            <a:prstGeom prst="rect">
              <a:avLst/>
            </a:prstGeom>
          </p:spPr>
        </p:pic>
        <p:sp>
          <p:nvSpPr>
            <p:cNvPr id="37" name="PlaceHolder 1"/>
            <p:cNvSpPr txBox="1">
              <a:spLocks/>
            </p:cNvSpPr>
            <p:nvPr/>
          </p:nvSpPr>
          <p:spPr>
            <a:xfrm>
              <a:off x="5322115" y="3301859"/>
              <a:ext cx="1929586" cy="1516328"/>
            </a:xfrm>
            <a:prstGeom prst="rect">
              <a:avLst/>
            </a:prstGeom>
            <a:noFill/>
            <a:ln w="0">
              <a:noFill/>
            </a:ln>
          </p:spPr>
          <p:txBody>
            <a:bodyPr vert="horz" lIns="91440" tIns="45720" rIns="91440" bIns="45720" rtlCol="0" anchor="t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Clr>
                  <a:srgbClr val="236DA8"/>
                </a:buClr>
                <a:buNone/>
              </a:pPr>
              <a:r>
                <a:rPr lang="ru-RU" sz="1800" spc="-1" dirty="0" smtClean="0">
                  <a:solidFill>
                    <a:srgbClr val="6D6E71"/>
                  </a:solidFill>
                  <a:latin typeface="Century Gothic" panose="020B0502020202020204" pitchFamily="34" charset="0"/>
                </a:rPr>
                <a:t>Нарушения</a:t>
              </a:r>
            </a:p>
            <a:p>
              <a:pPr marL="0" indent="0">
                <a:lnSpc>
                  <a:spcPct val="100000"/>
                </a:lnSpc>
                <a:spcBef>
                  <a:spcPts val="0"/>
                </a:spcBef>
                <a:buClr>
                  <a:srgbClr val="236DA8"/>
                </a:buClr>
                <a:buNone/>
              </a:pPr>
              <a:endParaRPr lang="ru-RU" sz="1800" spc="-1" dirty="0" smtClean="0">
                <a:solidFill>
                  <a:srgbClr val="6D6E71"/>
                </a:solidFill>
                <a:latin typeface="Century Gothic" panose="020B0502020202020204" pitchFamily="34" charset="0"/>
              </a:endParaRPr>
            </a:p>
            <a:p>
              <a:pPr marL="0" indent="0">
                <a:lnSpc>
                  <a:spcPct val="100000"/>
                </a:lnSpc>
                <a:spcBef>
                  <a:spcPts val="0"/>
                </a:spcBef>
                <a:buClr>
                  <a:srgbClr val="236DA8"/>
                </a:buClr>
                <a:buNone/>
              </a:pPr>
              <a:r>
                <a:rPr lang="ru-RU" sz="1800" spc="-1" dirty="0" smtClean="0">
                  <a:solidFill>
                    <a:srgbClr val="6D6E71"/>
                  </a:solidFill>
                  <a:latin typeface="Century Gothic" panose="020B0502020202020204" pitchFamily="34" charset="0"/>
                </a:rPr>
                <a:t>Исполнение</a:t>
              </a:r>
            </a:p>
            <a:p>
              <a:pPr marL="0" indent="0">
                <a:lnSpc>
                  <a:spcPct val="100000"/>
                </a:lnSpc>
                <a:spcBef>
                  <a:spcPts val="0"/>
                </a:spcBef>
                <a:buClr>
                  <a:srgbClr val="236DA8"/>
                </a:buClr>
                <a:buNone/>
              </a:pPr>
              <a:endParaRPr lang="ru-RU" sz="1800" spc="-1" dirty="0" smtClean="0">
                <a:solidFill>
                  <a:srgbClr val="6D6E71"/>
                </a:solidFill>
                <a:latin typeface="Century Gothic" panose="020B0502020202020204" pitchFamily="34" charset="0"/>
              </a:endParaRPr>
            </a:p>
            <a:p>
              <a:pPr marL="0" indent="0">
                <a:lnSpc>
                  <a:spcPct val="100000"/>
                </a:lnSpc>
                <a:spcBef>
                  <a:spcPts val="0"/>
                </a:spcBef>
                <a:buClr>
                  <a:srgbClr val="236DA8"/>
                </a:buClr>
                <a:buNone/>
              </a:pPr>
              <a:r>
                <a:rPr lang="ru-RU" sz="1800" spc="-1" dirty="0" smtClean="0">
                  <a:solidFill>
                    <a:srgbClr val="6D6E71"/>
                  </a:solidFill>
                  <a:latin typeface="Century Gothic" panose="020B0502020202020204" pitchFamily="34" charset="0"/>
                </a:rPr>
                <a:t>Приемка</a:t>
              </a:r>
              <a:endParaRPr lang="ru-RU" sz="1800" spc="-1" dirty="0">
                <a:solidFill>
                  <a:srgbClr val="236DA8"/>
                </a:solidFill>
                <a:latin typeface="Century Gothic" panose="020B0502020202020204" pitchFamily="34" charset="0"/>
              </a:endParaRPr>
            </a:p>
            <a:p>
              <a:pPr marL="0" indent="0" algn="just">
                <a:lnSpc>
                  <a:spcPct val="150000"/>
                </a:lnSpc>
                <a:spcBef>
                  <a:spcPts val="0"/>
                </a:spcBef>
                <a:buClr>
                  <a:srgbClr val="236DA8"/>
                </a:buClr>
                <a:buNone/>
              </a:pPr>
              <a:endParaRPr lang="ru-RU" sz="1800" b="1" spc="-1" dirty="0">
                <a:solidFill>
                  <a:srgbClr val="6D6E71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41" name="Рисунок 40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8309" y="3454420"/>
              <a:ext cx="1179831" cy="11798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708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686050" y="6475040"/>
            <a:ext cx="68770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1"/>
              </a:spcBef>
              <a:tabLst>
                <a:tab pos="0" algn="l"/>
              </a:tabLst>
            </a:pPr>
            <a:r>
              <a:rPr lang="ru-RU" sz="1200" spc="-1" dirty="0">
                <a:solidFill>
                  <a:srgbClr val="6D6E71"/>
                </a:solidFill>
                <a:latin typeface="Montserrat"/>
              </a:rPr>
              <a:t>ОГКУ «Организатор перевозок Челябинской области</a:t>
            </a:r>
            <a:r>
              <a:rPr lang="ru-RU" sz="1200" spc="-1" dirty="0" smtClean="0">
                <a:solidFill>
                  <a:srgbClr val="6D6E71"/>
                </a:solidFill>
                <a:latin typeface="Montserrat"/>
              </a:rPr>
              <a:t>»: Чудиновская Татьяна Владимировна</a:t>
            </a:r>
            <a:endParaRPr lang="ru-RU" sz="1200" spc="-1" dirty="0">
              <a:solidFill>
                <a:srgbClr val="6D6E71"/>
              </a:solidFill>
              <a:latin typeface="Montserra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877550" y="6356350"/>
            <a:ext cx="476250" cy="365125"/>
          </a:xfrm>
        </p:spPr>
        <p:txBody>
          <a:bodyPr/>
          <a:lstStyle/>
          <a:p>
            <a:fld id="{3082D531-3D45-40F9-8063-5EC54FCE0DF1}" type="slidenum">
              <a:rPr lang="ru-RU" sz="1600" b="1" smtClean="0"/>
              <a:t>6</a:t>
            </a:fld>
            <a:endParaRPr lang="ru-RU" sz="1600" b="1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310905" y="151394"/>
            <a:ext cx="11754745" cy="1464589"/>
            <a:chOff x="354448" y="250597"/>
            <a:chExt cx="11754745" cy="1431785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09243" y="416881"/>
              <a:ext cx="1899950" cy="998366"/>
            </a:xfrm>
            <a:prstGeom prst="rect">
              <a:avLst/>
            </a:prstGeom>
          </p:spPr>
        </p:pic>
        <p:grpSp>
          <p:nvGrpSpPr>
            <p:cNvPr id="8" name="Группа 7"/>
            <p:cNvGrpSpPr/>
            <p:nvPr/>
          </p:nvGrpSpPr>
          <p:grpSpPr>
            <a:xfrm>
              <a:off x="354448" y="250597"/>
              <a:ext cx="9456292" cy="1431785"/>
              <a:chOff x="434106" y="175892"/>
              <a:chExt cx="9456292" cy="1431785"/>
            </a:xfrm>
          </p:grpSpPr>
          <p:sp>
            <p:nvSpPr>
              <p:cNvPr id="16" name="Заголовок 1"/>
              <p:cNvSpPr txBox="1">
                <a:spLocks/>
              </p:cNvSpPr>
              <p:nvPr/>
            </p:nvSpPr>
            <p:spPr>
              <a:xfrm>
                <a:off x="1943746" y="282114"/>
                <a:ext cx="7946652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ru-RU" sz="2800" b="1" dirty="0" smtClean="0">
                    <a:solidFill>
                      <a:srgbClr val="246BA7"/>
                    </a:solidFill>
                    <a:latin typeface="Century Gothic" panose="020B0502020202020204" pitchFamily="34" charset="0"/>
                  </a:rPr>
                  <a:t>Интеллектуальная транспортная система </a:t>
                </a:r>
                <a:r>
                  <a:rPr lang="ru-RU" sz="2000" b="1" dirty="0" smtClean="0">
                    <a:solidFill>
                      <a:srgbClr val="246BA7"/>
                    </a:solidFill>
                    <a:latin typeface="Century Gothic" panose="020B0502020202020204" pitchFamily="34" charset="0"/>
                  </a:rPr>
                  <a:t>Челябинской области</a:t>
                </a:r>
                <a:endParaRPr lang="ru-RU" sz="2000" b="1" dirty="0">
                  <a:solidFill>
                    <a:srgbClr val="246BA7"/>
                  </a:solidFill>
                  <a:latin typeface="Century Gothic" panose="020B0502020202020204" pitchFamily="34" charset="0"/>
                </a:endParaRPr>
              </a:p>
            </p:txBody>
          </p:sp>
          <p:pic>
            <p:nvPicPr>
              <p:cNvPr id="17" name="Рисунок 16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127" r="33727"/>
              <a:stretch/>
            </p:blipFill>
            <p:spPr>
              <a:xfrm>
                <a:off x="434106" y="175892"/>
                <a:ext cx="1067594" cy="1330935"/>
              </a:xfrm>
              <a:prstGeom prst="rect">
                <a:avLst/>
              </a:prstGeom>
            </p:spPr>
          </p:pic>
        </p:grpSp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rgbClr val="236DA8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  <a14:imgEffect>
                      <a14:saturation sat="28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3073"/>
            <a:ext cx="2417456" cy="1487261"/>
          </a:xfrm>
          <a:prstGeom prst="rect">
            <a:avLst/>
          </a:prstGeom>
        </p:spPr>
      </p:pic>
      <p:sp>
        <p:nvSpPr>
          <p:cNvPr id="18" name="PlaceHolder 1"/>
          <p:cNvSpPr txBox="1">
            <a:spLocks/>
          </p:cNvSpPr>
          <p:nvPr/>
        </p:nvSpPr>
        <p:spPr>
          <a:xfrm>
            <a:off x="2173431" y="2052979"/>
            <a:ext cx="9677400" cy="3412641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buClr>
                <a:srgbClr val="236DA8"/>
              </a:buClr>
              <a:buFont typeface="Wingdings" panose="05000000000000000000" pitchFamily="2" charset="2"/>
              <a:buChar char="ü"/>
            </a:pPr>
            <a:r>
              <a:rPr lang="ru-RU" sz="1800" b="1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Контроль соблюдения </a:t>
            </a:r>
            <a:r>
              <a:rPr lang="ru-RU" sz="1800" b="1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схем маршрутов</a:t>
            </a:r>
            <a:r>
              <a:rPr lang="ru-RU" sz="1800" b="1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rgbClr val="236DA8"/>
              </a:buClr>
              <a:buFont typeface="Wingdings" panose="05000000000000000000" pitchFamily="2" charset="2"/>
              <a:buChar char="ü"/>
            </a:pPr>
            <a:r>
              <a:rPr lang="ru-RU" sz="1800" b="1" spc="-1" dirty="0">
                <a:solidFill>
                  <a:srgbClr val="6D6E71"/>
                </a:solidFill>
                <a:latin typeface="Century Gothic" panose="020B0502020202020204" pitchFamily="34" charset="0"/>
              </a:rPr>
              <a:t>К</a:t>
            </a:r>
            <a:r>
              <a:rPr lang="ru-RU" sz="1800" b="1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онтроль соблюдения </a:t>
            </a:r>
            <a:r>
              <a:rPr lang="ru-RU" sz="1800" b="1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расписания</a:t>
            </a:r>
            <a:r>
              <a:rPr lang="ru-RU" sz="1800" b="1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rgbClr val="236DA8"/>
              </a:buClr>
              <a:buFont typeface="Wingdings" panose="05000000000000000000" pitchFamily="2" charset="2"/>
              <a:buChar char="ü"/>
            </a:pPr>
            <a:r>
              <a:rPr lang="ru-RU" sz="1800" b="1" spc="-1" dirty="0">
                <a:solidFill>
                  <a:srgbClr val="6D6E71"/>
                </a:solidFill>
                <a:latin typeface="Century Gothic" panose="020B0502020202020204" pitchFamily="34" charset="0"/>
              </a:rPr>
              <a:t>К</a:t>
            </a:r>
            <a:r>
              <a:rPr lang="ru-RU" sz="1800" b="1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онтроль </a:t>
            </a:r>
            <a:r>
              <a:rPr lang="ru-RU" sz="1800" b="1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прохождения всех остановок (поостановочно/контрольные точки)</a:t>
            </a:r>
            <a:r>
              <a:rPr lang="ru-RU" sz="1800" b="1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rgbClr val="236DA8"/>
              </a:buClr>
              <a:buFont typeface="Wingdings" panose="05000000000000000000" pitchFamily="2" charset="2"/>
              <a:buChar char="ü"/>
            </a:pPr>
            <a:r>
              <a:rPr lang="ru-RU" sz="1800" b="1" spc="-1" dirty="0">
                <a:solidFill>
                  <a:srgbClr val="6D6E71"/>
                </a:solidFill>
                <a:latin typeface="Century Gothic" panose="020B0502020202020204" pitchFamily="34" charset="0"/>
              </a:rPr>
              <a:t>К</a:t>
            </a:r>
            <a:r>
              <a:rPr lang="ru-RU" sz="1800" b="1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онтроль </a:t>
            </a:r>
            <a:r>
              <a:rPr lang="ru-RU" sz="1800" b="1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выпуска ТС</a:t>
            </a:r>
            <a:r>
              <a:rPr lang="ru-RU" sz="1800" b="1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 на линию в разрезе перевозчик / маршрут / город;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800" b="1" spc="-1" dirty="0">
                <a:solidFill>
                  <a:srgbClr val="236DA8"/>
                </a:solidFill>
                <a:latin typeface="Century Gothic" panose="020B0502020202020204" pitchFamily="34" charset="0"/>
              </a:rPr>
              <a:t>О</a:t>
            </a:r>
            <a:r>
              <a:rPr lang="ru-RU" sz="1800" b="1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нлайн-мониторинг </a:t>
            </a:r>
            <a:r>
              <a:rPr lang="ru-RU" sz="1800" b="1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выполнения рейсов;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rgbClr val="236DA8"/>
              </a:buClr>
              <a:buFont typeface="Wingdings" panose="05000000000000000000" pitchFamily="2" charset="2"/>
              <a:buChar char="ü"/>
            </a:pPr>
            <a:r>
              <a:rPr lang="ru-RU" sz="1800" b="1" spc="-1" dirty="0">
                <a:solidFill>
                  <a:srgbClr val="6D6E71"/>
                </a:solidFill>
                <a:latin typeface="Century Gothic" panose="020B0502020202020204" pitchFamily="34" charset="0"/>
              </a:rPr>
              <a:t>Ф</a:t>
            </a:r>
            <a:r>
              <a:rPr lang="ru-RU" sz="1800" b="1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ормирование контрольной </a:t>
            </a:r>
            <a:r>
              <a:rPr lang="ru-RU" sz="1800" b="1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отчетности о выполненной транспортной работе и показателях работы транспортных средств</a:t>
            </a:r>
            <a:r>
              <a:rPr lang="ru-RU" sz="1800" b="1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.</a:t>
            </a:r>
            <a:endParaRPr lang="ru-RU" sz="1800" b="1" spc="-1" dirty="0">
              <a:solidFill>
                <a:srgbClr val="6D6E7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PlaceHolder 1"/>
          <p:cNvSpPr txBox="1">
            <a:spLocks/>
          </p:cNvSpPr>
          <p:nvPr/>
        </p:nvSpPr>
        <p:spPr>
          <a:xfrm>
            <a:off x="1584340" y="1574430"/>
            <a:ext cx="8886456" cy="487341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236DA8"/>
              </a:buClr>
              <a:buNone/>
            </a:pPr>
            <a:r>
              <a:rPr lang="ru-RU" sz="2000" b="1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Основные функциональные возможности продукта:</a:t>
            </a:r>
            <a:endParaRPr lang="ru-RU" sz="2000" b="1" spc="-1" dirty="0">
              <a:solidFill>
                <a:srgbClr val="6D6E71"/>
              </a:solidFill>
              <a:latin typeface="Century Gothic" panose="020B050202020202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236DA8"/>
              </a:buClr>
              <a:buNone/>
            </a:pPr>
            <a:endParaRPr lang="ru-RU" sz="1800" b="1" spc="-1" dirty="0">
              <a:solidFill>
                <a:srgbClr val="6D6E7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66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686050" y="6475040"/>
            <a:ext cx="68770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1"/>
              </a:spcBef>
              <a:tabLst>
                <a:tab pos="0" algn="l"/>
              </a:tabLst>
            </a:pPr>
            <a:r>
              <a:rPr lang="ru-RU" sz="1200" spc="-1" dirty="0">
                <a:solidFill>
                  <a:srgbClr val="6D6E71"/>
                </a:solidFill>
                <a:latin typeface="Montserrat"/>
              </a:rPr>
              <a:t>ОГКУ «Организатор перевозок Челябинской области</a:t>
            </a:r>
            <a:r>
              <a:rPr lang="ru-RU" sz="1200" spc="-1" dirty="0" smtClean="0">
                <a:solidFill>
                  <a:srgbClr val="6D6E71"/>
                </a:solidFill>
                <a:latin typeface="Montserrat"/>
              </a:rPr>
              <a:t>»: Чудиновская Татьяна Владимировна</a:t>
            </a:r>
            <a:endParaRPr lang="ru-RU" sz="1200" spc="-1" dirty="0">
              <a:solidFill>
                <a:srgbClr val="6D6E71"/>
              </a:solidFill>
              <a:latin typeface="Montserra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877550" y="6356350"/>
            <a:ext cx="476250" cy="365125"/>
          </a:xfrm>
        </p:spPr>
        <p:txBody>
          <a:bodyPr/>
          <a:lstStyle/>
          <a:p>
            <a:fld id="{3082D531-3D45-40F9-8063-5EC54FCE0DF1}" type="slidenum">
              <a:rPr lang="ru-RU" sz="1600" b="1" smtClean="0"/>
              <a:t>7</a:t>
            </a:fld>
            <a:endParaRPr lang="ru-RU" sz="1600" b="1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310905" y="151394"/>
            <a:ext cx="11754745" cy="1464589"/>
            <a:chOff x="354448" y="250597"/>
            <a:chExt cx="11754745" cy="1431785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09243" y="416881"/>
              <a:ext cx="1899950" cy="998366"/>
            </a:xfrm>
            <a:prstGeom prst="rect">
              <a:avLst/>
            </a:prstGeom>
          </p:spPr>
        </p:pic>
        <p:grpSp>
          <p:nvGrpSpPr>
            <p:cNvPr id="8" name="Группа 7"/>
            <p:cNvGrpSpPr/>
            <p:nvPr/>
          </p:nvGrpSpPr>
          <p:grpSpPr>
            <a:xfrm>
              <a:off x="354448" y="250597"/>
              <a:ext cx="9456292" cy="1431785"/>
              <a:chOff x="434106" y="175892"/>
              <a:chExt cx="9456292" cy="1431785"/>
            </a:xfrm>
          </p:grpSpPr>
          <p:sp>
            <p:nvSpPr>
              <p:cNvPr id="16" name="Заголовок 1"/>
              <p:cNvSpPr txBox="1">
                <a:spLocks/>
              </p:cNvSpPr>
              <p:nvPr/>
            </p:nvSpPr>
            <p:spPr>
              <a:xfrm>
                <a:off x="1943746" y="282114"/>
                <a:ext cx="7946652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ru-RU" sz="2800" b="1" dirty="0" smtClean="0">
                    <a:solidFill>
                      <a:srgbClr val="246BA7"/>
                    </a:solidFill>
                    <a:latin typeface="Century Gothic" panose="020B0502020202020204" pitchFamily="34" charset="0"/>
                  </a:rPr>
                  <a:t>Интеллектуальная транспортная система </a:t>
                </a:r>
                <a:r>
                  <a:rPr lang="ru-RU" sz="2000" b="1" dirty="0" smtClean="0">
                    <a:solidFill>
                      <a:srgbClr val="246BA7"/>
                    </a:solidFill>
                    <a:latin typeface="Century Gothic" panose="020B0502020202020204" pitchFamily="34" charset="0"/>
                  </a:rPr>
                  <a:t>Челябинской области</a:t>
                </a:r>
                <a:endParaRPr lang="ru-RU" sz="2000" b="1" dirty="0">
                  <a:solidFill>
                    <a:srgbClr val="246BA7"/>
                  </a:solidFill>
                  <a:latin typeface="Century Gothic" panose="020B0502020202020204" pitchFamily="34" charset="0"/>
                </a:endParaRPr>
              </a:p>
            </p:txBody>
          </p:sp>
          <p:pic>
            <p:nvPicPr>
              <p:cNvPr id="17" name="Рисунок 16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127" r="33727"/>
              <a:stretch/>
            </p:blipFill>
            <p:spPr>
              <a:xfrm>
                <a:off x="434106" y="175892"/>
                <a:ext cx="1067594" cy="1330935"/>
              </a:xfrm>
              <a:prstGeom prst="rect">
                <a:avLst/>
              </a:prstGeom>
            </p:spPr>
          </p:pic>
        </p:grpSp>
      </p:grp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03" y="1631976"/>
            <a:ext cx="3236686" cy="2833990"/>
          </a:xfrm>
          <a:prstGeom prst="rect">
            <a:avLst/>
          </a:prstGeom>
          <a:noFill/>
          <a:ln w="28575">
            <a:solidFill>
              <a:srgbClr val="6D6E7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54212" y="1631976"/>
            <a:ext cx="3026175" cy="4054858"/>
          </a:xfrm>
          <a:prstGeom prst="rect">
            <a:avLst/>
          </a:prstGeom>
          <a:ln w="28575">
            <a:solidFill>
              <a:srgbClr val="6D6E71"/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847" y="1641539"/>
            <a:ext cx="4384742" cy="2009074"/>
          </a:xfrm>
          <a:prstGeom prst="rect">
            <a:avLst/>
          </a:prstGeom>
          <a:ln w="28575">
            <a:solidFill>
              <a:srgbClr val="6D6E71"/>
            </a:solidFill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285" y="3274409"/>
            <a:ext cx="4931044" cy="2794826"/>
          </a:xfrm>
          <a:prstGeom prst="rect">
            <a:avLst/>
          </a:prstGeom>
          <a:ln w="28575">
            <a:solidFill>
              <a:srgbClr val="6D6E71"/>
            </a:solidFill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65" y="4671822"/>
            <a:ext cx="7863567" cy="1586631"/>
          </a:xfrm>
          <a:prstGeom prst="rect">
            <a:avLst/>
          </a:prstGeom>
          <a:ln w="28575">
            <a:solidFill>
              <a:srgbClr val="6D6E71"/>
            </a:solidFill>
          </a:ln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505" y="4650559"/>
            <a:ext cx="5166347" cy="1755470"/>
          </a:xfrm>
          <a:prstGeom prst="rect">
            <a:avLst/>
          </a:prstGeom>
          <a:ln w="28575">
            <a:solidFill>
              <a:srgbClr val="6D6E71"/>
            </a:solidFill>
          </a:ln>
        </p:spPr>
      </p:pic>
    </p:spTree>
    <p:extLst>
      <p:ext uri="{BB962C8B-B14F-4D97-AF65-F5344CB8AC3E}">
        <p14:creationId xmlns:p14="http://schemas.microsoft.com/office/powerpoint/2010/main" val="350506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686050" y="6475040"/>
            <a:ext cx="68770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1"/>
              </a:spcBef>
              <a:tabLst>
                <a:tab pos="0" algn="l"/>
              </a:tabLst>
            </a:pPr>
            <a:r>
              <a:rPr lang="ru-RU" sz="1200" spc="-1" dirty="0">
                <a:solidFill>
                  <a:srgbClr val="6D6E71"/>
                </a:solidFill>
                <a:latin typeface="Montserrat"/>
              </a:rPr>
              <a:t>ОГКУ «Организатор перевозок Челябинской области</a:t>
            </a:r>
            <a:r>
              <a:rPr lang="ru-RU" sz="1200" spc="-1" dirty="0" smtClean="0">
                <a:solidFill>
                  <a:srgbClr val="6D6E71"/>
                </a:solidFill>
                <a:latin typeface="Montserrat"/>
              </a:rPr>
              <a:t>»: Чудиновская Татьяна Владимировна</a:t>
            </a:r>
            <a:endParaRPr lang="ru-RU" sz="1200" spc="-1" dirty="0">
              <a:solidFill>
                <a:srgbClr val="6D6E71"/>
              </a:solidFill>
              <a:latin typeface="Montserra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877550" y="6356350"/>
            <a:ext cx="476250" cy="365125"/>
          </a:xfrm>
        </p:spPr>
        <p:txBody>
          <a:bodyPr/>
          <a:lstStyle/>
          <a:p>
            <a:fld id="{3082D531-3D45-40F9-8063-5EC54FCE0DF1}" type="slidenum">
              <a:rPr lang="ru-RU" sz="1600" b="1" smtClean="0"/>
              <a:t>8</a:t>
            </a:fld>
            <a:endParaRPr lang="ru-RU" sz="1600" b="1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310905" y="151394"/>
            <a:ext cx="11754745" cy="1464589"/>
            <a:chOff x="354448" y="250597"/>
            <a:chExt cx="11754745" cy="1431785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09243" y="416881"/>
              <a:ext cx="1899950" cy="998366"/>
            </a:xfrm>
            <a:prstGeom prst="rect">
              <a:avLst/>
            </a:prstGeom>
          </p:spPr>
        </p:pic>
        <p:grpSp>
          <p:nvGrpSpPr>
            <p:cNvPr id="8" name="Группа 7"/>
            <p:cNvGrpSpPr/>
            <p:nvPr/>
          </p:nvGrpSpPr>
          <p:grpSpPr>
            <a:xfrm>
              <a:off x="354448" y="250597"/>
              <a:ext cx="9456292" cy="1431785"/>
              <a:chOff x="434106" y="175892"/>
              <a:chExt cx="9456292" cy="1431785"/>
            </a:xfrm>
          </p:grpSpPr>
          <p:sp>
            <p:nvSpPr>
              <p:cNvPr id="16" name="Заголовок 1"/>
              <p:cNvSpPr txBox="1">
                <a:spLocks/>
              </p:cNvSpPr>
              <p:nvPr/>
            </p:nvSpPr>
            <p:spPr>
              <a:xfrm>
                <a:off x="1943746" y="282114"/>
                <a:ext cx="7946652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ru-RU" sz="2800" b="1" dirty="0" smtClean="0">
                    <a:solidFill>
                      <a:srgbClr val="246BA7"/>
                    </a:solidFill>
                    <a:latin typeface="Century Gothic" panose="020B0502020202020204" pitchFamily="34" charset="0"/>
                  </a:rPr>
                  <a:t>Интеллектуальная транспортная система </a:t>
                </a:r>
                <a:r>
                  <a:rPr lang="ru-RU" sz="2000" b="1" dirty="0" smtClean="0">
                    <a:solidFill>
                      <a:srgbClr val="246BA7"/>
                    </a:solidFill>
                    <a:latin typeface="Century Gothic" panose="020B0502020202020204" pitchFamily="34" charset="0"/>
                  </a:rPr>
                  <a:t>Челябинской области</a:t>
                </a:r>
                <a:endParaRPr lang="ru-RU" sz="2000" b="1" dirty="0">
                  <a:solidFill>
                    <a:srgbClr val="246BA7"/>
                  </a:solidFill>
                  <a:latin typeface="Century Gothic" panose="020B0502020202020204" pitchFamily="34" charset="0"/>
                </a:endParaRPr>
              </a:p>
            </p:txBody>
          </p:sp>
          <p:pic>
            <p:nvPicPr>
              <p:cNvPr id="17" name="Рисунок 16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127" r="33727"/>
              <a:stretch/>
            </p:blipFill>
            <p:spPr>
              <a:xfrm>
                <a:off x="434106" y="175892"/>
                <a:ext cx="1067594" cy="1330935"/>
              </a:xfrm>
              <a:prstGeom prst="rect">
                <a:avLst/>
              </a:prstGeom>
            </p:spPr>
          </p:pic>
        </p:grpSp>
      </p:grp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306"/>
          <a:stretch/>
        </p:blipFill>
        <p:spPr>
          <a:xfrm>
            <a:off x="790615" y="4114844"/>
            <a:ext cx="5196117" cy="1941846"/>
          </a:xfrm>
          <a:prstGeom prst="rect">
            <a:avLst/>
          </a:prstGeom>
          <a:ln w="28575">
            <a:solidFill>
              <a:srgbClr val="6D6E71"/>
            </a:solidFill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15" y="1635704"/>
            <a:ext cx="4449600" cy="2314960"/>
          </a:xfrm>
          <a:prstGeom prst="rect">
            <a:avLst/>
          </a:prstGeom>
          <a:ln w="28575">
            <a:solidFill>
              <a:srgbClr val="6D6E7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261" y="1506908"/>
            <a:ext cx="6091602" cy="328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48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686050" y="6475040"/>
            <a:ext cx="68770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1"/>
              </a:spcBef>
              <a:tabLst>
                <a:tab pos="0" algn="l"/>
              </a:tabLst>
            </a:pPr>
            <a:r>
              <a:rPr lang="ru-RU" sz="1200" spc="-1" dirty="0">
                <a:solidFill>
                  <a:srgbClr val="6D6E71"/>
                </a:solidFill>
                <a:latin typeface="Montserrat"/>
              </a:rPr>
              <a:t>ОГКУ «Организатор перевозок Челябинской области</a:t>
            </a:r>
            <a:r>
              <a:rPr lang="ru-RU" sz="1200" spc="-1" dirty="0" smtClean="0">
                <a:solidFill>
                  <a:srgbClr val="6D6E71"/>
                </a:solidFill>
                <a:latin typeface="Montserrat"/>
              </a:rPr>
              <a:t>»: Чудиновская Татьяна Владимировна</a:t>
            </a:r>
            <a:endParaRPr lang="ru-RU" sz="1200" spc="-1" dirty="0">
              <a:solidFill>
                <a:srgbClr val="6D6E71"/>
              </a:solidFill>
              <a:latin typeface="Montserra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877550" y="6356350"/>
            <a:ext cx="476250" cy="365125"/>
          </a:xfrm>
        </p:spPr>
        <p:txBody>
          <a:bodyPr/>
          <a:lstStyle/>
          <a:p>
            <a:fld id="{3082D531-3D45-40F9-8063-5EC54FCE0DF1}" type="slidenum">
              <a:rPr lang="ru-RU" sz="1600" b="1" smtClean="0"/>
              <a:t>9</a:t>
            </a:fld>
            <a:endParaRPr lang="ru-RU" sz="1600" b="1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310905" y="151394"/>
            <a:ext cx="11754745" cy="1464589"/>
            <a:chOff x="354448" y="250597"/>
            <a:chExt cx="11754745" cy="1431785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09243" y="416881"/>
              <a:ext cx="1899950" cy="998366"/>
            </a:xfrm>
            <a:prstGeom prst="rect">
              <a:avLst/>
            </a:prstGeom>
          </p:spPr>
        </p:pic>
        <p:grpSp>
          <p:nvGrpSpPr>
            <p:cNvPr id="8" name="Группа 7"/>
            <p:cNvGrpSpPr/>
            <p:nvPr/>
          </p:nvGrpSpPr>
          <p:grpSpPr>
            <a:xfrm>
              <a:off x="354448" y="250597"/>
              <a:ext cx="9456292" cy="1431785"/>
              <a:chOff x="434106" y="175892"/>
              <a:chExt cx="9456292" cy="1431785"/>
            </a:xfrm>
          </p:grpSpPr>
          <p:sp>
            <p:nvSpPr>
              <p:cNvPr id="16" name="Заголовок 1"/>
              <p:cNvSpPr txBox="1">
                <a:spLocks/>
              </p:cNvSpPr>
              <p:nvPr/>
            </p:nvSpPr>
            <p:spPr>
              <a:xfrm>
                <a:off x="1943746" y="282114"/>
                <a:ext cx="7946652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ru-RU" sz="2800" b="1" dirty="0" smtClean="0">
                    <a:solidFill>
                      <a:srgbClr val="246BA7"/>
                    </a:solidFill>
                    <a:latin typeface="Century Gothic" panose="020B0502020202020204" pitchFamily="34" charset="0"/>
                  </a:rPr>
                  <a:t>Интеллектуальная транспортная система </a:t>
                </a:r>
                <a:r>
                  <a:rPr lang="ru-RU" sz="2000" b="1" dirty="0" smtClean="0">
                    <a:solidFill>
                      <a:srgbClr val="246BA7"/>
                    </a:solidFill>
                    <a:latin typeface="Century Gothic" panose="020B0502020202020204" pitchFamily="34" charset="0"/>
                  </a:rPr>
                  <a:t>Челябинской области</a:t>
                </a:r>
                <a:endParaRPr lang="ru-RU" sz="2000" b="1" dirty="0">
                  <a:solidFill>
                    <a:srgbClr val="246BA7"/>
                  </a:solidFill>
                  <a:latin typeface="Century Gothic" panose="020B0502020202020204" pitchFamily="34" charset="0"/>
                </a:endParaRPr>
              </a:p>
            </p:txBody>
          </p:sp>
          <p:pic>
            <p:nvPicPr>
              <p:cNvPr id="17" name="Рисунок 16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127" r="33727"/>
              <a:stretch/>
            </p:blipFill>
            <p:spPr>
              <a:xfrm>
                <a:off x="434106" y="175892"/>
                <a:ext cx="1067594" cy="1330935"/>
              </a:xfrm>
              <a:prstGeom prst="rect">
                <a:avLst/>
              </a:prstGeom>
            </p:spPr>
          </p:pic>
        </p:grp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897" y="3511442"/>
            <a:ext cx="4897662" cy="2504960"/>
          </a:xfrm>
          <a:prstGeom prst="rect">
            <a:avLst/>
          </a:prstGeom>
          <a:ln w="28575">
            <a:solidFill>
              <a:srgbClr val="6D6E71"/>
            </a:solidFill>
          </a:ln>
        </p:spPr>
      </p:pic>
      <p:pic>
        <p:nvPicPr>
          <p:cNvPr id="13" name="Объект 4">
            <a:extLst>
              <a:ext uri="{FF2B5EF4-FFF2-40B4-BE49-F238E27FC236}">
                <a16:creationId xmlns:a16="http://schemas.microsoft.com/office/drawing/2014/main" id="{9C803D3A-0F79-4ED8-8851-A03BCC4D99A1}"/>
              </a:ext>
            </a:extLst>
          </p:cNvPr>
          <p:cNvPicPr>
            <a:picLocks noGrp="1"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64"/>
          <a:stretch/>
        </p:blipFill>
        <p:spPr>
          <a:xfrm>
            <a:off x="791897" y="1637760"/>
            <a:ext cx="4897662" cy="1415044"/>
          </a:xfrm>
          <a:prstGeom prst="rect">
            <a:avLst/>
          </a:prstGeom>
          <a:ln w="28575">
            <a:solidFill>
              <a:srgbClr val="6D6E71"/>
            </a:solidFill>
          </a:ln>
          <a:effectLst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79248" y="1615983"/>
            <a:ext cx="5915250" cy="2282917"/>
          </a:xfrm>
          <a:prstGeom prst="rect">
            <a:avLst/>
          </a:prstGeom>
          <a:ln w="28575">
            <a:solidFill>
              <a:srgbClr val="6D6E7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79248" y="4073433"/>
            <a:ext cx="5915250" cy="1626174"/>
          </a:xfrm>
          <a:prstGeom prst="rect">
            <a:avLst/>
          </a:prstGeom>
          <a:ln w="28575">
            <a:solidFill>
              <a:srgbClr val="6D6E71"/>
            </a:solidFill>
          </a:ln>
        </p:spPr>
      </p:pic>
    </p:spTree>
    <p:extLst>
      <p:ext uri="{BB962C8B-B14F-4D97-AF65-F5344CB8AC3E}">
        <p14:creationId xmlns:p14="http://schemas.microsoft.com/office/powerpoint/2010/main" val="290828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686050" y="6475040"/>
            <a:ext cx="68770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1"/>
              </a:spcBef>
              <a:tabLst>
                <a:tab pos="0" algn="l"/>
              </a:tabLst>
            </a:pPr>
            <a:r>
              <a:rPr lang="ru-RU" sz="1200" spc="-1" dirty="0">
                <a:solidFill>
                  <a:srgbClr val="6D6E71"/>
                </a:solidFill>
                <a:latin typeface="Montserrat"/>
              </a:rPr>
              <a:t>ОГКУ «Организатор перевозок Челябинской области</a:t>
            </a:r>
            <a:r>
              <a:rPr lang="ru-RU" sz="1200" spc="-1" dirty="0" smtClean="0">
                <a:solidFill>
                  <a:srgbClr val="6D6E71"/>
                </a:solidFill>
                <a:latin typeface="Montserrat"/>
              </a:rPr>
              <a:t>»: Чудиновская Татьяна Владимировна</a:t>
            </a:r>
            <a:endParaRPr lang="ru-RU" sz="1200" spc="-1" dirty="0">
              <a:solidFill>
                <a:srgbClr val="6D6E71"/>
              </a:solidFill>
              <a:latin typeface="Montserra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877550" y="6356350"/>
            <a:ext cx="476250" cy="365125"/>
          </a:xfrm>
        </p:spPr>
        <p:txBody>
          <a:bodyPr/>
          <a:lstStyle/>
          <a:p>
            <a:fld id="{3082D531-3D45-40F9-8063-5EC54FCE0DF1}" type="slidenum">
              <a:rPr lang="ru-RU" sz="1600" b="1" smtClean="0"/>
              <a:t>10</a:t>
            </a:fld>
            <a:endParaRPr lang="ru-RU" sz="1600" b="1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310905" y="151394"/>
            <a:ext cx="11754745" cy="1464589"/>
            <a:chOff x="354448" y="250597"/>
            <a:chExt cx="11754745" cy="1431785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09243" y="416881"/>
              <a:ext cx="1899950" cy="998366"/>
            </a:xfrm>
            <a:prstGeom prst="rect">
              <a:avLst/>
            </a:prstGeom>
          </p:spPr>
        </p:pic>
        <p:grpSp>
          <p:nvGrpSpPr>
            <p:cNvPr id="8" name="Группа 7"/>
            <p:cNvGrpSpPr/>
            <p:nvPr/>
          </p:nvGrpSpPr>
          <p:grpSpPr>
            <a:xfrm>
              <a:off x="354448" y="250597"/>
              <a:ext cx="9456292" cy="1431785"/>
              <a:chOff x="434106" y="175892"/>
              <a:chExt cx="9456292" cy="1431785"/>
            </a:xfrm>
          </p:grpSpPr>
          <p:sp>
            <p:nvSpPr>
              <p:cNvPr id="16" name="Заголовок 1"/>
              <p:cNvSpPr txBox="1">
                <a:spLocks/>
              </p:cNvSpPr>
              <p:nvPr/>
            </p:nvSpPr>
            <p:spPr>
              <a:xfrm>
                <a:off x="1943746" y="282114"/>
                <a:ext cx="7946652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ru-RU" sz="2800" b="1" dirty="0" smtClean="0">
                    <a:solidFill>
                      <a:srgbClr val="246BA7"/>
                    </a:solidFill>
                    <a:latin typeface="Century Gothic" panose="020B0502020202020204" pitchFamily="34" charset="0"/>
                  </a:rPr>
                  <a:t>Интеллектуальная транспортная система </a:t>
                </a:r>
                <a:r>
                  <a:rPr lang="ru-RU" sz="2000" b="1" dirty="0" smtClean="0">
                    <a:solidFill>
                      <a:srgbClr val="246BA7"/>
                    </a:solidFill>
                    <a:latin typeface="Century Gothic" panose="020B0502020202020204" pitchFamily="34" charset="0"/>
                  </a:rPr>
                  <a:t>Челябинской области</a:t>
                </a:r>
                <a:endParaRPr lang="ru-RU" sz="2000" b="1" dirty="0">
                  <a:solidFill>
                    <a:srgbClr val="246BA7"/>
                  </a:solidFill>
                  <a:latin typeface="Century Gothic" panose="020B0502020202020204" pitchFamily="34" charset="0"/>
                </a:endParaRPr>
              </a:p>
            </p:txBody>
          </p:sp>
          <p:pic>
            <p:nvPicPr>
              <p:cNvPr id="17" name="Рисунок 16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127" r="33727"/>
              <a:stretch/>
            </p:blipFill>
            <p:spPr>
              <a:xfrm>
                <a:off x="434106" y="175892"/>
                <a:ext cx="1067594" cy="1330935"/>
              </a:xfrm>
              <a:prstGeom prst="rect">
                <a:avLst/>
              </a:prstGeom>
            </p:spPr>
          </p:pic>
        </p:grpSp>
      </p:grpSp>
      <p:graphicFrame>
        <p:nvGraphicFramePr>
          <p:cNvPr id="23" name="Table 13"/>
          <p:cNvGraphicFramePr/>
          <p:nvPr>
            <p:extLst>
              <p:ext uri="{D42A27DB-BD31-4B8C-83A1-F6EECF244321}">
                <p14:modId xmlns:p14="http://schemas.microsoft.com/office/powerpoint/2010/main" val="983913587"/>
              </p:ext>
            </p:extLst>
          </p:nvPr>
        </p:nvGraphicFramePr>
        <p:xfrm>
          <a:off x="412506" y="1615983"/>
          <a:ext cx="11500093" cy="4568917"/>
        </p:xfrm>
        <a:graphic>
          <a:graphicData uri="http://schemas.openxmlformats.org/drawingml/2006/table">
            <a:tbl>
              <a:tblPr/>
              <a:tblGrid>
                <a:gridCol w="42483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8000">
                  <a:extLst>
                    <a:ext uri="{9D8B030D-6E8A-4147-A177-3AD203B41FA5}">
                      <a16:colId xmlns:a16="http://schemas.microsoft.com/office/drawing/2014/main" val="92392862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4199">
                  <a:extLst>
                    <a:ext uri="{9D8B030D-6E8A-4147-A177-3AD203B41FA5}">
                      <a16:colId xmlns:a16="http://schemas.microsoft.com/office/drawing/2014/main" val="1399443189"/>
                    </a:ext>
                  </a:extLst>
                </a:gridCol>
              </a:tblGrid>
              <a:tr h="71054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b="1" strike="noStrike" spc="-1" dirty="0" smtClean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DejaVu Sans"/>
                        </a:rPr>
                        <a:t>Эффекты реализации проекта</a:t>
                      </a:r>
                      <a:endParaRPr lang="ru-RU" sz="1800" b="1" strike="noStrike" spc="-1" dirty="0">
                        <a:latin typeface="Century Gothic" panose="020B0502020202020204" pitchFamily="34" charset="0"/>
                      </a:endParaRP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36D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6D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6BA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 smtClean="0">
                          <a:solidFill>
                            <a:srgbClr val="246BA7"/>
                          </a:solidFill>
                          <a:latin typeface="Century Gothic" panose="020B0502020202020204" pitchFamily="34" charset="0"/>
                        </a:rPr>
                        <a:t>До внедрения</a:t>
                      </a:r>
                      <a:r>
                        <a:rPr lang="ru-RU" sz="1600" b="0" strike="noStrike" spc="-1" baseline="0" dirty="0" smtClean="0">
                          <a:solidFill>
                            <a:srgbClr val="246BA7"/>
                          </a:solidFill>
                          <a:latin typeface="Century Gothic" panose="020B0502020202020204" pitchFamily="34" charset="0"/>
                        </a:rPr>
                        <a:t> проекта</a:t>
                      </a:r>
                      <a:endParaRPr lang="ru-RU" sz="1600" b="0" strike="noStrike" spc="-1" dirty="0">
                        <a:solidFill>
                          <a:srgbClr val="246BA7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 smtClean="0">
                          <a:solidFill>
                            <a:srgbClr val="246BA7"/>
                          </a:solidFill>
                          <a:latin typeface="Century Gothic" panose="020B0502020202020204" pitchFamily="34" charset="0"/>
                          <a:ea typeface="DejaVu Sans"/>
                        </a:rPr>
                        <a:t>1 год внедрения проекта (2022)</a:t>
                      </a:r>
                      <a:endParaRPr lang="ru-RU" sz="1600" b="0" strike="noStrike" spc="-1" dirty="0">
                        <a:solidFill>
                          <a:srgbClr val="246BA7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 smtClean="0">
                          <a:solidFill>
                            <a:srgbClr val="246BA7"/>
                          </a:solidFill>
                          <a:latin typeface="Century Gothic" panose="020B0502020202020204" pitchFamily="34" charset="0"/>
                          <a:ea typeface="DejaVu Sans"/>
                        </a:rPr>
                        <a:t>2 год внедрения проекта (2023)</a:t>
                      </a:r>
                      <a:endParaRPr lang="ru-RU" sz="1600" b="0" strike="noStrike" spc="-1" dirty="0">
                        <a:solidFill>
                          <a:srgbClr val="246BA7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strike="noStrike" spc="-1" dirty="0" smtClean="0">
                          <a:solidFill>
                            <a:srgbClr val="246BA7"/>
                          </a:solidFill>
                          <a:latin typeface="Century Gothic" panose="020B0502020202020204" pitchFamily="34" charset="0"/>
                        </a:rPr>
                        <a:t>Эффективность</a:t>
                      </a:r>
                      <a:endParaRPr lang="ru-RU" sz="1600" b="1" strike="noStrike" spc="-1" dirty="0">
                        <a:solidFill>
                          <a:srgbClr val="246BA7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54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600" b="0" spc="-1" dirty="0" smtClean="0">
                          <a:solidFill>
                            <a:srgbClr val="246BA7"/>
                          </a:solidFill>
                          <a:latin typeface="Century Gothic" panose="020B0502020202020204" pitchFamily="34" charset="0"/>
                        </a:rPr>
                        <a:t>Рост пассажиропотока за счет качественных улучшений работы общественного транспорта</a:t>
                      </a: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 smtClean="0">
                          <a:solidFill>
                            <a:srgbClr val="6D6E71"/>
                          </a:solidFill>
                          <a:latin typeface="Century Gothic" panose="020B0502020202020204" pitchFamily="34" charset="0"/>
                          <a:ea typeface="DejaVu Sans"/>
                        </a:rPr>
                        <a:t>6,8 млн поездок</a:t>
                      </a:r>
                      <a:r>
                        <a:rPr lang="ru-RU" sz="1600" b="0" strike="noStrike" spc="-1" baseline="0" dirty="0" smtClean="0">
                          <a:solidFill>
                            <a:srgbClr val="6D6E71"/>
                          </a:solidFill>
                          <a:latin typeface="Century Gothic" panose="020B0502020202020204" pitchFamily="34" charset="0"/>
                          <a:ea typeface="DejaVu Sans"/>
                        </a:rPr>
                        <a:t>/месяц</a:t>
                      </a:r>
                      <a:endParaRPr lang="ru-RU" sz="1600" b="0" strike="noStrike" spc="-1" dirty="0" smtClean="0">
                        <a:solidFill>
                          <a:srgbClr val="6D6E7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6D6E71"/>
                          </a:solidFill>
                          <a:latin typeface="Century Gothic" panose="020B0502020202020204" pitchFamily="34" charset="0"/>
                          <a:ea typeface="DejaVu Sans"/>
                        </a:rPr>
                        <a:t>7,5 млн поездок</a:t>
                      </a:r>
                      <a:r>
                        <a:rPr lang="ru-RU" sz="1600" b="0" strike="noStrike" spc="-1" baseline="0" dirty="0" smtClean="0">
                          <a:solidFill>
                            <a:srgbClr val="6D6E71"/>
                          </a:solidFill>
                          <a:latin typeface="Century Gothic" panose="020B0502020202020204" pitchFamily="34" charset="0"/>
                          <a:ea typeface="DejaVu Sans"/>
                        </a:rPr>
                        <a:t>/месяц</a:t>
                      </a:r>
                      <a:endParaRPr lang="ru-RU" sz="1600" b="0" strike="noStrike" spc="-1" dirty="0">
                        <a:solidFill>
                          <a:srgbClr val="6D6E7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3A7A49"/>
                          </a:solidFill>
                          <a:latin typeface="Century Gothic" panose="020B0502020202020204" pitchFamily="34" charset="0"/>
                          <a:ea typeface="DejaVu Sans"/>
                        </a:rPr>
                        <a:t>8,5 млн поездок/месяц</a:t>
                      </a:r>
                      <a:endParaRPr lang="ru-RU" sz="1600" b="0" strike="noStrike" spc="-1" dirty="0">
                        <a:solidFill>
                          <a:srgbClr val="3A7A49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на 25%</a:t>
                      </a:r>
                      <a:endParaRPr lang="ru-RU" sz="2000" b="1" strike="noStrike" spc="-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6B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7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600" b="0" kern="1200" spc="-1" dirty="0" smtClean="0">
                          <a:solidFill>
                            <a:srgbClr val="246BA7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Сокращение числа обращений о</a:t>
                      </a:r>
                      <a:r>
                        <a:rPr lang="ru-RU" sz="1600" b="0" kern="1200" spc="-1" baseline="0" dirty="0" smtClean="0">
                          <a:solidFill>
                            <a:srgbClr val="246BA7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работе общественного транспорта</a:t>
                      </a:r>
                      <a:endParaRPr lang="ru-RU" sz="1600" b="0" kern="1200" spc="-1" dirty="0" smtClean="0">
                        <a:solidFill>
                          <a:srgbClr val="246BA7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6D6E71"/>
                          </a:solidFill>
                          <a:latin typeface="Century Gothic" panose="020B0502020202020204" pitchFamily="34" charset="0"/>
                        </a:rPr>
                        <a:t>4995 обращений</a:t>
                      </a:r>
                      <a:endParaRPr lang="ru-RU" sz="1600" b="0" strike="noStrike" spc="-1" dirty="0">
                        <a:solidFill>
                          <a:srgbClr val="6D6E7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6D6E71"/>
                          </a:solidFill>
                          <a:latin typeface="Century Gothic" panose="020B0502020202020204" pitchFamily="34" charset="0"/>
                        </a:rPr>
                        <a:t>3417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6D6E71"/>
                          </a:solidFill>
                          <a:latin typeface="Century Gothic" panose="020B0502020202020204" pitchFamily="34" charset="0"/>
                        </a:rPr>
                        <a:t>обращений</a:t>
                      </a:r>
                      <a:endParaRPr lang="ru-RU" sz="1600" b="0" strike="noStrike" spc="-1" dirty="0">
                        <a:solidFill>
                          <a:srgbClr val="6D6E7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r>
                        <a:rPr lang="ru-RU" sz="1600" b="0" strike="noStrike" spc="-1" dirty="0" smtClean="0">
                          <a:solidFill>
                            <a:srgbClr val="3A7A49"/>
                          </a:solidFill>
                          <a:latin typeface="Century Gothic" panose="020B0502020202020204" pitchFamily="34" charset="0"/>
                        </a:rPr>
                        <a:t>810</a:t>
                      </a:r>
                      <a:r>
                        <a:rPr lang="ru-RU" sz="1600" b="0" strike="noStrike" spc="-1" baseline="0" dirty="0" smtClean="0">
                          <a:solidFill>
                            <a:srgbClr val="3A7A49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r>
                        <a:rPr lang="ru-RU" sz="1600" b="0" strike="noStrike" spc="-1" baseline="0" dirty="0" smtClean="0">
                          <a:solidFill>
                            <a:srgbClr val="3A7A49"/>
                          </a:solidFill>
                          <a:latin typeface="Century Gothic" panose="020B0502020202020204" pitchFamily="34" charset="0"/>
                        </a:rPr>
                        <a:t>обращений</a:t>
                      </a:r>
                      <a:endParaRPr lang="ru-RU" sz="1600" b="0" strike="noStrike" spc="-1" dirty="0">
                        <a:solidFill>
                          <a:srgbClr val="3A7A49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r>
                        <a:rPr lang="ru-RU" sz="2000" b="1" strike="noStrike" spc="-1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х 6 раз</a:t>
                      </a:r>
                      <a:endParaRPr lang="ru-RU" sz="2000" b="1" strike="noStrike" spc="-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6B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3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600" b="0" spc="-1" dirty="0" smtClean="0">
                          <a:solidFill>
                            <a:srgbClr val="246BA7"/>
                          </a:solidFill>
                          <a:latin typeface="Century Gothic" panose="020B0502020202020204" pitchFamily="34" charset="0"/>
                        </a:rPr>
                        <a:t>Повышение качества транспортного обслуживания </a:t>
                      </a:r>
                      <a:r>
                        <a:rPr lang="ru-RU" sz="1600" b="0" spc="-1" dirty="0" smtClean="0">
                          <a:solidFill>
                            <a:srgbClr val="6D6E71"/>
                          </a:solidFill>
                          <a:latin typeface="Century Gothic" panose="020B0502020202020204" pitchFamily="34" charset="0"/>
                        </a:rPr>
                        <a:t>(сокращение суммы штрафов за нарушения)</a:t>
                      </a: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baseline="0" dirty="0" smtClean="0">
                          <a:solidFill>
                            <a:srgbClr val="6D6E7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baseline="0" dirty="0" smtClean="0">
                          <a:solidFill>
                            <a:srgbClr val="6D6E7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39 022 420 руб.</a:t>
                      </a: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baseline="0" dirty="0" smtClean="0">
                          <a:solidFill>
                            <a:srgbClr val="3A7A49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25 622 833 руб.</a:t>
                      </a:r>
                      <a:endParaRPr lang="ru-RU" sz="1600" b="0" strike="noStrike" kern="1200" spc="-1" baseline="0" dirty="0">
                        <a:solidFill>
                          <a:srgbClr val="3A7A49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на 35%</a:t>
                      </a:r>
                      <a:endParaRPr lang="ru-RU" sz="2000" b="1" strike="noStrike" kern="1200" spc="-1" baseline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6B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758342"/>
                  </a:ext>
                </a:extLst>
              </a:tr>
              <a:tr h="9525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600" b="0" kern="1200" spc="-1" dirty="0" smtClean="0">
                          <a:solidFill>
                            <a:srgbClr val="246BA7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Повышение эффективности расходования бюджетных средств </a:t>
                      </a:r>
                      <a:r>
                        <a:rPr lang="ru-RU" sz="1600" b="0" kern="1200" spc="-1" dirty="0" smtClean="0">
                          <a:solidFill>
                            <a:srgbClr val="6D6E7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(сумма экономии)</a:t>
                      </a: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baseline="0" dirty="0" smtClean="0">
                          <a:solidFill>
                            <a:srgbClr val="6D6E7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baseline="0" dirty="0" smtClean="0">
                          <a:solidFill>
                            <a:srgbClr val="6D6E7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91 240 000 руб.</a:t>
                      </a: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baseline="0" dirty="0" smtClean="0">
                          <a:solidFill>
                            <a:srgbClr val="3A7A49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ru-RU" sz="1600" b="0" strike="noStrike" kern="1200" spc="-1" baseline="0" dirty="0">
                        <a:solidFill>
                          <a:srgbClr val="3A7A49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trike="noStrike" kern="1200" spc="-1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91 240 000 руб.</a:t>
                      </a:r>
                    </a:p>
                  </a:txBody>
                  <a:tcPr marL="48425" marR="48425" marT="24212" marB="24212" anchor="ctr">
                    <a:lnL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B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6B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7503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534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686050" y="6475040"/>
            <a:ext cx="68770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1"/>
              </a:spcBef>
              <a:tabLst>
                <a:tab pos="0" algn="l"/>
              </a:tabLst>
            </a:pPr>
            <a:r>
              <a:rPr lang="ru-RU" sz="1200" spc="-1" dirty="0">
                <a:solidFill>
                  <a:srgbClr val="6D6E71"/>
                </a:solidFill>
                <a:latin typeface="Montserrat"/>
              </a:rPr>
              <a:t>ОГКУ «Организатор перевозок Челябинской области</a:t>
            </a:r>
            <a:r>
              <a:rPr lang="ru-RU" sz="1200" spc="-1" dirty="0" smtClean="0">
                <a:solidFill>
                  <a:srgbClr val="6D6E71"/>
                </a:solidFill>
                <a:latin typeface="Montserrat"/>
              </a:rPr>
              <a:t>»: Чудиновская Татьяна Владимировна</a:t>
            </a:r>
            <a:endParaRPr lang="ru-RU" sz="1200" spc="-1" dirty="0">
              <a:solidFill>
                <a:srgbClr val="6D6E71"/>
              </a:solidFill>
              <a:latin typeface="Montserra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877550" y="6356350"/>
            <a:ext cx="476250" cy="365125"/>
          </a:xfrm>
        </p:spPr>
        <p:txBody>
          <a:bodyPr/>
          <a:lstStyle/>
          <a:p>
            <a:fld id="{3082D531-3D45-40F9-8063-5EC54FCE0DF1}" type="slidenum">
              <a:rPr lang="ru-RU" sz="1600" b="1" smtClean="0"/>
              <a:t>11</a:t>
            </a:fld>
            <a:endParaRPr lang="ru-RU" sz="1600" b="1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310905" y="151394"/>
            <a:ext cx="11754745" cy="1464589"/>
            <a:chOff x="354448" y="250597"/>
            <a:chExt cx="11754745" cy="1431785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09243" y="416881"/>
              <a:ext cx="1899950" cy="998366"/>
            </a:xfrm>
            <a:prstGeom prst="rect">
              <a:avLst/>
            </a:prstGeom>
          </p:spPr>
        </p:pic>
        <p:grpSp>
          <p:nvGrpSpPr>
            <p:cNvPr id="8" name="Группа 7"/>
            <p:cNvGrpSpPr/>
            <p:nvPr/>
          </p:nvGrpSpPr>
          <p:grpSpPr>
            <a:xfrm>
              <a:off x="354448" y="250597"/>
              <a:ext cx="9456292" cy="1431785"/>
              <a:chOff x="434106" y="175892"/>
              <a:chExt cx="9456292" cy="1431785"/>
            </a:xfrm>
          </p:grpSpPr>
          <p:sp>
            <p:nvSpPr>
              <p:cNvPr id="16" name="Заголовок 1"/>
              <p:cNvSpPr txBox="1">
                <a:spLocks/>
              </p:cNvSpPr>
              <p:nvPr/>
            </p:nvSpPr>
            <p:spPr>
              <a:xfrm>
                <a:off x="1943746" y="282114"/>
                <a:ext cx="7946652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ru-RU" sz="2800" b="1" dirty="0" smtClean="0">
                    <a:solidFill>
                      <a:srgbClr val="246BA7"/>
                    </a:solidFill>
                    <a:latin typeface="Century Gothic" panose="020B0502020202020204" pitchFamily="34" charset="0"/>
                  </a:rPr>
                  <a:t>Интеллектуальная транспортная система </a:t>
                </a:r>
                <a:r>
                  <a:rPr lang="ru-RU" sz="2000" b="1" dirty="0" smtClean="0">
                    <a:solidFill>
                      <a:srgbClr val="246BA7"/>
                    </a:solidFill>
                    <a:latin typeface="Century Gothic" panose="020B0502020202020204" pitchFamily="34" charset="0"/>
                  </a:rPr>
                  <a:t>Челябинской области</a:t>
                </a:r>
                <a:endParaRPr lang="ru-RU" sz="2000" b="1" dirty="0">
                  <a:solidFill>
                    <a:srgbClr val="246BA7"/>
                  </a:solidFill>
                  <a:latin typeface="Century Gothic" panose="020B0502020202020204" pitchFamily="34" charset="0"/>
                </a:endParaRPr>
              </a:p>
            </p:txBody>
          </p:sp>
          <p:pic>
            <p:nvPicPr>
              <p:cNvPr id="17" name="Рисунок 16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127" r="33727"/>
              <a:stretch/>
            </p:blipFill>
            <p:spPr>
              <a:xfrm>
                <a:off x="434106" y="175892"/>
                <a:ext cx="1067594" cy="1330935"/>
              </a:xfrm>
              <a:prstGeom prst="rect">
                <a:avLst/>
              </a:prstGeom>
            </p:spPr>
          </p:pic>
        </p:grp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8000"/>
                    </a14:imgEffect>
                    <a14:imgEffect>
                      <a14:saturation sat="4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90" y="1892393"/>
            <a:ext cx="4869473" cy="4523302"/>
          </a:xfrm>
          <a:prstGeom prst="rect">
            <a:avLst/>
          </a:prstGeom>
        </p:spPr>
      </p:pic>
      <p:sp>
        <p:nvSpPr>
          <p:cNvPr id="10" name="CustomShape 12"/>
          <p:cNvSpPr/>
          <p:nvPr/>
        </p:nvSpPr>
        <p:spPr>
          <a:xfrm>
            <a:off x="6324600" y="1790782"/>
            <a:ext cx="5346700" cy="17682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3</a:t>
            </a:r>
            <a:r>
              <a:rPr lang="ru-RU" sz="2400" b="1" strike="noStrike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0 сотрудников ОИВ </a:t>
            </a:r>
            <a:r>
              <a:rPr lang="ru-RU" strike="noStrike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(агломерация) </a:t>
            </a:r>
          </a:p>
          <a:p>
            <a:pPr>
              <a:lnSpc>
                <a:spcPct val="100000"/>
              </a:lnSpc>
            </a:pPr>
            <a:endParaRPr lang="ru-RU" sz="900" b="1" strike="noStrike" spc="-1" dirty="0" smtClean="0">
              <a:solidFill>
                <a:srgbClr val="236DA8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2400" b="1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42</a:t>
            </a:r>
            <a:r>
              <a:rPr lang="ru-RU" sz="2400" b="1" strike="noStrike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 подрядных организации </a:t>
            </a:r>
          </a:p>
          <a:p>
            <a:pPr>
              <a:lnSpc>
                <a:spcPct val="100000"/>
              </a:lnSpc>
            </a:pPr>
            <a:r>
              <a:rPr lang="ru-RU" strike="noStrike" spc="-1" dirty="0" smtClean="0">
                <a:solidFill>
                  <a:srgbClr val="6D6E71"/>
                </a:solidFill>
                <a:latin typeface="Century Gothic" panose="020B0502020202020204" pitchFamily="34" charset="0"/>
              </a:rPr>
              <a:t>(диспетчера + локальные операторы)</a:t>
            </a:r>
          </a:p>
          <a:p>
            <a:pPr>
              <a:lnSpc>
                <a:spcPct val="100000"/>
              </a:lnSpc>
            </a:pPr>
            <a:endParaRPr lang="ru-RU" sz="1000" spc="-1" dirty="0" smtClean="0">
              <a:solidFill>
                <a:srgbClr val="6D6E7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2400" b="1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10 муниципалитетов ЧО</a:t>
            </a:r>
            <a:endParaRPr lang="ru-RU" sz="2400" b="1" spc="-1" dirty="0">
              <a:solidFill>
                <a:srgbClr val="236DA8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2" name="Группа 1"/>
          <p:cNvGrpSpPr>
            <a:grpSpLocks/>
          </p:cNvGrpSpPr>
          <p:nvPr/>
        </p:nvGrpSpPr>
        <p:grpSpPr bwMode="auto">
          <a:xfrm>
            <a:off x="3006553" y="5113952"/>
            <a:ext cx="2328780" cy="1242398"/>
            <a:chOff x="13735050" y="2636126"/>
            <a:chExt cx="5688202" cy="3034643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56327" y="2636126"/>
              <a:ext cx="2066925" cy="850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35050" y="2673350"/>
              <a:ext cx="3268663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5" descr="C:\Users\saharnovey\Downloads\pngwing.com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87137" y="3511770"/>
              <a:ext cx="2157412" cy="2158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9" name="Прямая со стрелкой 18"/>
            <p:cNvCxnSpPr/>
            <p:nvPr/>
          </p:nvCxnSpPr>
          <p:spPr>
            <a:xfrm flipH="1" flipV="1">
              <a:off x="14739436" y="3487027"/>
              <a:ext cx="647700" cy="1333501"/>
            </a:xfrm>
            <a:prstGeom prst="straightConnector1">
              <a:avLst/>
            </a:prstGeom>
            <a:ln w="63500">
              <a:solidFill>
                <a:schemeClr val="bg1"/>
              </a:solidFill>
              <a:tailEnd type="arrow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 стрелкой 19"/>
            <p:cNvCxnSpPr/>
            <p:nvPr/>
          </p:nvCxnSpPr>
          <p:spPr>
            <a:xfrm flipV="1">
              <a:off x="17586515" y="3472764"/>
              <a:ext cx="803275" cy="1254125"/>
            </a:xfrm>
            <a:prstGeom prst="straightConnector1">
              <a:avLst/>
            </a:prstGeom>
            <a:ln w="63500">
              <a:solidFill>
                <a:schemeClr val="bg1"/>
              </a:solidFill>
              <a:tailEnd type="arrow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5"/>
            <p:cNvSpPr txBox="1">
              <a:spLocks noChangeArrowheads="1"/>
            </p:cNvSpPr>
            <p:nvPr/>
          </p:nvSpPr>
          <p:spPr bwMode="auto">
            <a:xfrm>
              <a:off x="16764342" y="4726889"/>
              <a:ext cx="2363072" cy="902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SimSun" panose="02010600030101010101" pitchFamily="2" charset="-122"/>
                  <a:sym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SimSun" panose="02010600030101010101" pitchFamily="2" charset="-122"/>
                  <a:sym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SimSun" panose="02010600030101010101" pitchFamily="2" charset="-122"/>
                  <a:sym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SimSun" panose="02010600030101010101" pitchFamily="2" charset="-122"/>
                  <a:sym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SimSun" panose="02010600030101010101" pitchFamily="2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SimSun" panose="02010600030101010101" pitchFamily="2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SimSun" panose="02010600030101010101" pitchFamily="2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SimSun" panose="02010600030101010101" pitchFamily="2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SimSun" panose="02010600030101010101" pitchFamily="2" charset="-122"/>
                  <a:sym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1800" dirty="0" smtClean="0">
                  <a:solidFill>
                    <a:srgbClr val="6D6E71"/>
                  </a:solidFill>
                  <a:latin typeface="Century Gothic" panose="020B0502020202020204" pitchFamily="34" charset="0"/>
                </a:rPr>
                <a:t>ИТС</a:t>
              </a:r>
              <a:endParaRPr lang="ru-RU" altLang="ru-RU" sz="1800" dirty="0">
                <a:solidFill>
                  <a:srgbClr val="6D6E71"/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688" y="3620115"/>
            <a:ext cx="4762370" cy="2883574"/>
          </a:xfrm>
          <a:prstGeom prst="rect">
            <a:avLst/>
          </a:prstGeom>
        </p:spPr>
      </p:pic>
      <p:sp>
        <p:nvSpPr>
          <p:cNvPr id="23" name="PlaceHolder 1"/>
          <p:cNvSpPr txBox="1">
            <a:spLocks/>
          </p:cNvSpPr>
          <p:nvPr/>
        </p:nvSpPr>
        <p:spPr>
          <a:xfrm>
            <a:off x="1114306" y="1455896"/>
            <a:ext cx="4760769" cy="487341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236DA8"/>
              </a:buClr>
              <a:buNone/>
            </a:pPr>
            <a:r>
              <a:rPr lang="ru-RU" sz="2000" b="1" spc="-1" dirty="0" smtClean="0">
                <a:solidFill>
                  <a:srgbClr val="236DA8"/>
                </a:solidFill>
                <a:latin typeface="Century Gothic" panose="020B0502020202020204" pitchFamily="34" charset="0"/>
              </a:rPr>
              <a:t>Перспективы развития</a:t>
            </a:r>
            <a:endParaRPr lang="ru-RU" sz="2000" b="1" spc="-1" dirty="0">
              <a:solidFill>
                <a:srgbClr val="6D6E71"/>
              </a:solidFill>
              <a:latin typeface="Century Gothic" panose="020B050202020202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236DA8"/>
              </a:buClr>
              <a:buNone/>
            </a:pPr>
            <a:endParaRPr lang="ru-RU" sz="1800" b="1" spc="-1" dirty="0">
              <a:solidFill>
                <a:srgbClr val="6D6E7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3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877550" y="6356350"/>
            <a:ext cx="476250" cy="365125"/>
          </a:xfrm>
        </p:spPr>
        <p:txBody>
          <a:bodyPr/>
          <a:lstStyle/>
          <a:p>
            <a:fld id="{3082D531-3D45-40F9-8063-5EC54FCE0DF1}" type="slidenum">
              <a:rPr lang="ru-RU" sz="1600" b="1" smtClean="0"/>
              <a:t>12</a:t>
            </a:fld>
            <a:endParaRPr lang="ru-RU" sz="1600" b="1" dirty="0"/>
          </a:p>
        </p:txBody>
      </p:sp>
      <p:pic>
        <p:nvPicPr>
          <p:cNvPr id="1026" name="Picture 2" descr="https://downloader.disk.yandex.ru/preview/2a532429da27dfb14d410cb4fcd7f9eaa3505075780c73730897dcfc2c7c5d6b/65294d1a/vw2o7U0ORIFU-D4lfzP_iLgsxllycRSiUYh5cO5FnGIo5d9ZvxWThmZzVAHGGuRY7HBxPHiGUzIe4OIo8rPvxw%3D%3D?uid=0&amp;filename=IMG_04911.JPG&amp;disposition=inline&amp;hash=&amp;limit=0&amp;content_type=image%2Fjpeg&amp;owner_uid=0&amp;tknv=v2&amp;size=1920x96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740" y="1645895"/>
            <a:ext cx="3424244" cy="2281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1" y="1555597"/>
            <a:ext cx="7097004" cy="47296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3" b="12201"/>
          <a:stretch/>
        </p:blipFill>
        <p:spPr>
          <a:xfrm>
            <a:off x="1094740" y="4060029"/>
            <a:ext cx="3407434" cy="2137077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686050" y="6475040"/>
            <a:ext cx="68770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1"/>
              </a:spcBef>
              <a:tabLst>
                <a:tab pos="0" algn="l"/>
              </a:tabLst>
            </a:pPr>
            <a:r>
              <a:rPr lang="ru-RU" sz="1200" spc="-1" dirty="0">
                <a:solidFill>
                  <a:srgbClr val="6D6E71"/>
                </a:solidFill>
                <a:latin typeface="Montserrat"/>
              </a:rPr>
              <a:t>ОГКУ «Организатор перевозок Челябинской области</a:t>
            </a:r>
            <a:r>
              <a:rPr lang="ru-RU" sz="1200" spc="-1" dirty="0" smtClean="0">
                <a:solidFill>
                  <a:srgbClr val="6D6E71"/>
                </a:solidFill>
                <a:latin typeface="Montserrat"/>
              </a:rPr>
              <a:t>»: Чудиновская Татьяна Владимировна</a:t>
            </a:r>
            <a:endParaRPr lang="ru-RU" sz="1200" spc="-1" dirty="0">
              <a:solidFill>
                <a:srgbClr val="6D6E71"/>
              </a:solidFill>
              <a:latin typeface="Montserrat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310905" y="151394"/>
            <a:ext cx="11754745" cy="1464589"/>
            <a:chOff x="354448" y="250597"/>
            <a:chExt cx="11754745" cy="1431785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09243" y="416881"/>
              <a:ext cx="1899950" cy="998366"/>
            </a:xfrm>
            <a:prstGeom prst="rect">
              <a:avLst/>
            </a:prstGeom>
          </p:spPr>
        </p:pic>
        <p:grpSp>
          <p:nvGrpSpPr>
            <p:cNvPr id="9" name="Группа 8"/>
            <p:cNvGrpSpPr/>
            <p:nvPr/>
          </p:nvGrpSpPr>
          <p:grpSpPr>
            <a:xfrm>
              <a:off x="354448" y="250597"/>
              <a:ext cx="9456292" cy="1431785"/>
              <a:chOff x="434106" y="175892"/>
              <a:chExt cx="9456292" cy="1431785"/>
            </a:xfrm>
          </p:grpSpPr>
          <p:sp>
            <p:nvSpPr>
              <p:cNvPr id="10" name="Заголовок 1"/>
              <p:cNvSpPr txBox="1">
                <a:spLocks/>
              </p:cNvSpPr>
              <p:nvPr/>
            </p:nvSpPr>
            <p:spPr>
              <a:xfrm>
                <a:off x="1943746" y="282114"/>
                <a:ext cx="7946652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ru-RU" sz="2800" b="1" dirty="0" smtClean="0">
                    <a:solidFill>
                      <a:srgbClr val="246BA7"/>
                    </a:solidFill>
                    <a:latin typeface="Century Gothic" panose="020B0502020202020204" pitchFamily="34" charset="0"/>
                  </a:rPr>
                  <a:t>Интеллектуальная транспортная система </a:t>
                </a:r>
                <a:r>
                  <a:rPr lang="ru-RU" sz="2000" b="1" dirty="0" smtClean="0">
                    <a:solidFill>
                      <a:srgbClr val="246BA7"/>
                    </a:solidFill>
                    <a:latin typeface="Century Gothic" panose="020B0502020202020204" pitchFamily="34" charset="0"/>
                  </a:rPr>
                  <a:t>Челябинской области</a:t>
                </a:r>
                <a:endParaRPr lang="ru-RU" sz="2000" b="1" dirty="0">
                  <a:solidFill>
                    <a:srgbClr val="246BA7"/>
                  </a:solidFill>
                  <a:latin typeface="Century Gothic" panose="020B0502020202020204" pitchFamily="34" charset="0"/>
                </a:endParaRPr>
              </a:p>
            </p:txBody>
          </p:sp>
          <p:pic>
            <p:nvPicPr>
              <p:cNvPr id="12" name="Рисунок 11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127" r="33727"/>
              <a:stretch/>
            </p:blipFill>
            <p:spPr>
              <a:xfrm>
                <a:off x="434106" y="175892"/>
                <a:ext cx="1067594" cy="133093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8996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1638</TotalTime>
  <Words>485</Words>
  <Application>Microsoft Office PowerPoint</Application>
  <PresentationFormat>Широкоэкранный</PresentationFormat>
  <Paragraphs>141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SimSun</vt:lpstr>
      <vt:lpstr>Arial</vt:lpstr>
      <vt:lpstr>Calibri</vt:lpstr>
      <vt:lpstr>Calibri Light</vt:lpstr>
      <vt:lpstr>Century Gothic</vt:lpstr>
      <vt:lpstr>DejaVu Sans</vt:lpstr>
      <vt:lpstr>Montserrat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 Чудиновская</dc:creator>
  <cp:lastModifiedBy>Татьяна Чудиновская</cp:lastModifiedBy>
  <cp:revision>139</cp:revision>
  <dcterms:created xsi:type="dcterms:W3CDTF">2023-10-13T07:51:52Z</dcterms:created>
  <dcterms:modified xsi:type="dcterms:W3CDTF">2023-10-20T11:04:53Z</dcterms:modified>
</cp:coreProperties>
</file>