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9" r:id="rId2"/>
    <p:sldId id="258" r:id="rId3"/>
    <p:sldId id="272" r:id="rId4"/>
    <p:sldId id="274" r:id="rId5"/>
    <p:sldId id="264" r:id="rId6"/>
    <p:sldId id="268" r:id="rId7"/>
    <p:sldId id="26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а" initials="А" lastIdx="1" clrIdx="0">
    <p:extLst>
      <p:ext uri="{19B8F6BF-5375-455C-9EA6-DF929625EA0E}">
        <p15:presenceInfo xmlns:p15="http://schemas.microsoft.com/office/powerpoint/2012/main" userId="Александр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0FF"/>
    <a:srgbClr val="8FC0C1"/>
    <a:srgbClr val="4E8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893744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66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99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370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79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Цапля, низко летящая над пляжем с коротким забором на переднем плане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есчаная тропа между двух холмов, ведущая к океану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есчаная тропа между двух холмов, ведущая к океану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Цапля, низко летящая над пляжем с коротким забором на переднем плане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Вид на пляж и море с песчаной дюны, покрытой травой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Вид на пляж и море с песчаной дюны, покрытой травой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Линия"/>
          <p:cNvSpPr/>
          <p:nvPr/>
        </p:nvSpPr>
        <p:spPr>
          <a:xfrm flipH="1" flipV="1">
            <a:off x="4905822" y="6856395"/>
            <a:ext cx="14970946" cy="2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33" name="Цели создания:…"/>
          <p:cNvSpPr txBox="1"/>
          <p:nvPr/>
        </p:nvSpPr>
        <p:spPr>
          <a:xfrm>
            <a:off x="5447332" y="7183883"/>
            <a:ext cx="13489337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49580"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28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Государственное и муниципальное управление:</a:t>
            </a:r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defTabSz="449580"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28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Ситуационные центры и центры принятия решений</a:t>
            </a:r>
            <a:endParaRPr lang="ru-RU" sz="28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4905822" y="3078659"/>
            <a:ext cx="14970947" cy="1698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Веб-сайт добровольческой деятельности на территории Республики Башкортостан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79" y="421441"/>
            <a:ext cx="4523435" cy="18118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46943" y="12457221"/>
            <a:ext cx="369011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0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Новосибирск, 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1473" y="5000816"/>
            <a:ext cx="7078862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8000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8000" dirty="0" err="1" smtClean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r>
              <a:rPr lang="ru-RU" sz="8000" dirty="0" smtClean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8000" dirty="0">
              <a:solidFill>
                <a:srgbClr val="FFFFFF"/>
              </a:solidFill>
              <a:uFill>
                <a:solidFill>
                  <a:srgbClr val="000000"/>
                </a:solidFill>
              </a:u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Цели создания:…"/>
          <p:cNvSpPr txBox="1"/>
          <p:nvPr/>
        </p:nvSpPr>
        <p:spPr>
          <a:xfrm>
            <a:off x="14759296" y="9455003"/>
            <a:ext cx="13489337" cy="1682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3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Заместитель министра цифрового развития </a:t>
            </a:r>
            <a:br>
              <a:rPr lang="ru-RU" sz="3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2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госуправления</a:t>
            </a:r>
            <a:r>
              <a:rPr lang="ru-RU" sz="3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Республики Башкортостан</a:t>
            </a:r>
          </a:p>
          <a:p>
            <a:pPr algn="l" defTabSz="449580"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Шарафутдинов Динар Данилович</a:t>
            </a: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3489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Линия"/>
          <p:cNvSpPr/>
          <p:nvPr/>
        </p:nvSpPr>
        <p:spPr>
          <a:xfrm flipH="1" flipV="1">
            <a:off x="1945964" y="1627702"/>
            <a:ext cx="3376617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33" name="Цели создания:…"/>
          <p:cNvSpPr txBox="1"/>
          <p:nvPr/>
        </p:nvSpPr>
        <p:spPr>
          <a:xfrm>
            <a:off x="1429175" y="2597165"/>
            <a:ext cx="13489337" cy="986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6600" dirty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создания:</a:t>
            </a: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Трансформация (цифровая) взаимодействия государства с волонтерами</a:t>
            </a: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Внедрение цифровых технологий </a:t>
            </a:r>
            <a:r>
              <a:rPr lang="ru-RU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жизнедеятельность</a:t>
            </a:r>
            <a:r>
              <a:rPr lang="en-US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молодежи</a:t>
            </a:r>
            <a:r>
              <a:rPr lang="en-US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</a:t>
            </a:r>
            <a:endParaRPr lang="ru-RU" sz="3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 defTabSz="449580">
              <a:lnSpc>
                <a:spcPct val="107916"/>
              </a:lnSpc>
              <a:spcBef>
                <a:spcPts val="800"/>
              </a:spcBef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 defTabSz="449580">
              <a:lnSpc>
                <a:spcPct val="107916"/>
              </a:lnSpc>
              <a:spcBef>
                <a:spcPts val="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6600" dirty="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Ожидаемые результаты:</a:t>
            </a: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удобного единого ресурса по учету волонтеров</a:t>
            </a: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прозрачности при определении наиболее активных волонтеров Республики Башкортостан</a:t>
            </a: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FontTx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волонтерами событийных, патриотических мероприятий, проводимых на территории региона, развитие социального </a:t>
            </a:r>
            <a:r>
              <a:rPr lang="ru-RU" sz="3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волонтерства</a:t>
            </a:r>
            <a:endParaRPr lang="ru-RU" sz="3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3958" indent="-343958" algn="l" defTabSz="449580">
              <a:lnSpc>
                <a:spcPct val="107916"/>
              </a:lnSpc>
              <a:spcBef>
                <a:spcPts val="800"/>
              </a:spcBef>
              <a:buSzPct val="125000"/>
              <a:buFontTx/>
              <a:buChar char="•"/>
              <a:defRPr sz="2600" b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ru-RU" sz="3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возможности оперативного анализа данных</a:t>
            </a:r>
          </a:p>
        </p:txBody>
      </p:sp>
      <p:sp>
        <p:nvSpPr>
          <p:cNvPr id="6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1881228" y="687221"/>
            <a:ext cx="11722591" cy="82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23563560" y="12836622"/>
            <a:ext cx="274113" cy="471924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079" y="1598721"/>
            <a:ext cx="9667456" cy="1186183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" b="255"/>
          <a:stretch/>
        </p:blipFill>
        <p:spPr>
          <a:xfrm>
            <a:off x="1" y="-27838"/>
            <a:ext cx="24395501" cy="13726586"/>
          </a:xfrm>
          <a:prstGeom prst="rect">
            <a:avLst/>
          </a:prstGeom>
        </p:spPr>
      </p:pic>
      <p:sp>
        <p:nvSpPr>
          <p:cNvPr id="34" name="Соединительная линия"/>
          <p:cNvSpPr/>
          <p:nvPr/>
        </p:nvSpPr>
        <p:spPr>
          <a:xfrm rot="3740221">
            <a:off x="15877263" y="2698737"/>
            <a:ext cx="474225" cy="4120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2" h="21600" extrusionOk="0">
                <a:moveTo>
                  <a:pt x="13117" y="21600"/>
                </a:moveTo>
                <a:cubicBezTo>
                  <a:pt x="-5358" y="14221"/>
                  <a:pt x="-4316" y="7021"/>
                  <a:pt x="16242" y="0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36" name="Сайт (ПК и мобильный) для волонтеров и тех, кто в них нуждается"/>
          <p:cNvSpPr txBox="1"/>
          <p:nvPr/>
        </p:nvSpPr>
        <p:spPr>
          <a:xfrm>
            <a:off x="1666958" y="3895925"/>
            <a:ext cx="5048581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Сайт (адаптивный) для волонтеров и тех, кто в них нуждается 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Быстрый поиск волонтеров для проектов"/>
          <p:cNvSpPr txBox="1"/>
          <p:nvPr/>
        </p:nvSpPr>
        <p:spPr>
          <a:xfrm>
            <a:off x="18404449" y="7281275"/>
            <a:ext cx="4868137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Быстрый поиск волонтеров для проектов узкой направленности</a:t>
            </a:r>
          </a:p>
        </p:txBody>
      </p:sp>
      <p:sp>
        <p:nvSpPr>
          <p:cNvPr id="38" name="База документации, регулирующей волонтерскую деятельность"/>
          <p:cNvSpPr txBox="1"/>
          <p:nvPr/>
        </p:nvSpPr>
        <p:spPr>
          <a:xfrm>
            <a:off x="18404449" y="9588216"/>
            <a:ext cx="4241680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Документация </a:t>
            </a: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волонтерской деятельности 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Аналитика успешности и востребованности проектов"/>
          <p:cNvSpPr txBox="1"/>
          <p:nvPr/>
        </p:nvSpPr>
        <p:spPr>
          <a:xfrm>
            <a:off x="18408342" y="11497365"/>
            <a:ext cx="4237787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Аналитика успешности и востребованности проектов 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Реферальная система привлечения новых участников"/>
          <p:cNvSpPr txBox="1"/>
          <p:nvPr/>
        </p:nvSpPr>
        <p:spPr>
          <a:xfrm>
            <a:off x="1706667" y="10779514"/>
            <a:ext cx="4414103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Реферальная система привлечения новых активистов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Идентификация волонтера"/>
          <p:cNvSpPr txBox="1"/>
          <p:nvPr/>
        </p:nvSpPr>
        <p:spPr>
          <a:xfrm>
            <a:off x="1681239" y="6208506"/>
            <a:ext cx="4580906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Цифровой помощник волонтера </a:t>
            </a:r>
          </a:p>
        </p:txBody>
      </p:sp>
      <p:sp>
        <p:nvSpPr>
          <p:cNvPr id="42" name="Кружок"/>
          <p:cNvSpPr/>
          <p:nvPr/>
        </p:nvSpPr>
        <p:spPr>
          <a:xfrm>
            <a:off x="17935581" y="11969165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" name="Кружок"/>
          <p:cNvSpPr/>
          <p:nvPr/>
        </p:nvSpPr>
        <p:spPr>
          <a:xfrm>
            <a:off x="5693434" y="12159244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" name="Кружок"/>
          <p:cNvSpPr/>
          <p:nvPr/>
        </p:nvSpPr>
        <p:spPr>
          <a:xfrm>
            <a:off x="4457842" y="7150550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" name="Кружок"/>
          <p:cNvSpPr/>
          <p:nvPr/>
        </p:nvSpPr>
        <p:spPr>
          <a:xfrm>
            <a:off x="5634093" y="5330139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" name="Соединительная линия"/>
          <p:cNvSpPr/>
          <p:nvPr/>
        </p:nvSpPr>
        <p:spPr>
          <a:xfrm rot="389374">
            <a:off x="5812116" y="11969165"/>
            <a:ext cx="3124850" cy="50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933" extrusionOk="0">
                <a:moveTo>
                  <a:pt x="21600" y="0"/>
                </a:moveTo>
                <a:cubicBezTo>
                  <a:pt x="15019" y="16478"/>
                  <a:pt x="7819" y="21600"/>
                  <a:pt x="0" y="15366"/>
                </a:cubicBezTo>
              </a:path>
            </a:pathLst>
          </a:custGeom>
          <a:ln>
            <a:solidFill>
              <a:srgbClr val="F1D7D0">
                <a:alpha val="45962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47" name="Соединительная линия"/>
          <p:cNvSpPr/>
          <p:nvPr/>
        </p:nvSpPr>
        <p:spPr>
          <a:xfrm rot="628098">
            <a:off x="14922100" y="5665651"/>
            <a:ext cx="3161423" cy="1221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5903" y="11892"/>
                  <a:pt x="13103" y="4692"/>
                  <a:pt x="21600" y="0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48" name="Соединительная линия"/>
          <p:cNvSpPr/>
          <p:nvPr/>
        </p:nvSpPr>
        <p:spPr>
          <a:xfrm rot="20770043" flipV="1">
            <a:off x="16391800" y="9944528"/>
            <a:ext cx="1440469" cy="332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64" extrusionOk="0">
                <a:moveTo>
                  <a:pt x="0" y="19864"/>
                </a:moveTo>
                <a:cubicBezTo>
                  <a:pt x="4381" y="4754"/>
                  <a:pt x="11581" y="-1736"/>
                  <a:pt x="21600" y="395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49" name="Соединительная линия"/>
          <p:cNvSpPr/>
          <p:nvPr/>
        </p:nvSpPr>
        <p:spPr>
          <a:xfrm>
            <a:off x="5693434" y="5425429"/>
            <a:ext cx="3243532" cy="61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329" extrusionOk="0">
                <a:moveTo>
                  <a:pt x="21600" y="5284"/>
                </a:moveTo>
                <a:cubicBezTo>
                  <a:pt x="13314" y="21600"/>
                  <a:pt x="6114" y="19839"/>
                  <a:pt x="0" y="0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50" name="Соединительная линия"/>
          <p:cNvSpPr/>
          <p:nvPr/>
        </p:nvSpPr>
        <p:spPr>
          <a:xfrm>
            <a:off x="4533941" y="6974768"/>
            <a:ext cx="3661153" cy="268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76" extrusionOk="0">
                <a:moveTo>
                  <a:pt x="21600" y="0"/>
                </a:moveTo>
                <a:cubicBezTo>
                  <a:pt x="15204" y="16244"/>
                  <a:pt x="8004" y="21600"/>
                  <a:pt x="0" y="16067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51" name="Рейтинг волонтеров"/>
          <p:cNvSpPr txBox="1"/>
          <p:nvPr/>
        </p:nvSpPr>
        <p:spPr>
          <a:xfrm>
            <a:off x="18438027" y="3755227"/>
            <a:ext cx="4740080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</a:t>
            </a: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тинг волонтеров 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Добро.рб"/>
          <p:cNvSpPr txBox="1"/>
          <p:nvPr/>
        </p:nvSpPr>
        <p:spPr>
          <a:xfrm>
            <a:off x="1697997" y="2459365"/>
            <a:ext cx="5671887" cy="78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sz="4500" dirty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Для волонтера</a:t>
            </a:r>
            <a:endParaRPr sz="4500" dirty="0">
              <a:solidFill>
                <a:srgbClr val="0FA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53" name="Соединительная линия"/>
          <p:cNvSpPr/>
          <p:nvPr/>
        </p:nvSpPr>
        <p:spPr>
          <a:xfrm rot="12572028">
            <a:off x="16465465" y="11672422"/>
            <a:ext cx="1359280" cy="807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64" extrusionOk="0">
                <a:moveTo>
                  <a:pt x="0" y="19864"/>
                </a:moveTo>
                <a:cubicBezTo>
                  <a:pt x="4381" y="4754"/>
                  <a:pt x="11581" y="-1736"/>
                  <a:pt x="21600" y="395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54" name="Кружок"/>
          <p:cNvSpPr/>
          <p:nvPr/>
        </p:nvSpPr>
        <p:spPr>
          <a:xfrm>
            <a:off x="17802823" y="10002867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" name="Кружок"/>
          <p:cNvSpPr/>
          <p:nvPr/>
        </p:nvSpPr>
        <p:spPr>
          <a:xfrm>
            <a:off x="18091425" y="5889990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Соединительная линия"/>
          <p:cNvSpPr/>
          <p:nvPr/>
        </p:nvSpPr>
        <p:spPr>
          <a:xfrm rot="16581917">
            <a:off x="6695151" y="8173058"/>
            <a:ext cx="419983" cy="3670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2" h="21600" extrusionOk="0">
                <a:moveTo>
                  <a:pt x="13117" y="21600"/>
                </a:moveTo>
                <a:cubicBezTo>
                  <a:pt x="-5358" y="14221"/>
                  <a:pt x="-4316" y="7021"/>
                  <a:pt x="16242" y="0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57" name="Кружок"/>
          <p:cNvSpPr/>
          <p:nvPr/>
        </p:nvSpPr>
        <p:spPr>
          <a:xfrm>
            <a:off x="5022806" y="9499227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" name="Номер слайда 1"/>
          <p:cNvSpPr txBox="1">
            <a:spLocks/>
          </p:cNvSpPr>
          <p:nvPr/>
        </p:nvSpPr>
        <p:spPr>
          <a:xfrm>
            <a:off x="23563560" y="12836622"/>
            <a:ext cx="274113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9" name="Добро.рб">
            <a:extLst>
              <a:ext uri="{FF2B5EF4-FFF2-40B4-BE49-F238E27FC236}">
                <a16:creationId xmlns="" xmlns:a16="http://schemas.microsoft.com/office/drawing/2014/main" id="{3B763E03-409C-5140-0935-467CF8C203C5}"/>
              </a:ext>
            </a:extLst>
          </p:cNvPr>
          <p:cNvSpPr txBox="1"/>
          <p:nvPr/>
        </p:nvSpPr>
        <p:spPr>
          <a:xfrm>
            <a:off x="17652968" y="2482282"/>
            <a:ext cx="6047648" cy="78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sz="4500" dirty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Для республики</a:t>
            </a:r>
            <a:endParaRPr sz="4500" dirty="0">
              <a:solidFill>
                <a:srgbClr val="0FA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60" name="Идентификация волонтера">
            <a:extLst>
              <a:ext uri="{FF2B5EF4-FFF2-40B4-BE49-F238E27FC236}">
                <a16:creationId xmlns="" xmlns:a16="http://schemas.microsoft.com/office/drawing/2014/main" id="{5638E674-B461-CC28-1F4F-BF505FC18BEF}"/>
              </a:ext>
            </a:extLst>
          </p:cNvPr>
          <p:cNvSpPr txBox="1"/>
          <p:nvPr/>
        </p:nvSpPr>
        <p:spPr>
          <a:xfrm>
            <a:off x="1706667" y="8396294"/>
            <a:ext cx="458090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Прозрачность самореализации</a:t>
            </a:r>
          </a:p>
        </p:txBody>
      </p:sp>
      <p:sp>
        <p:nvSpPr>
          <p:cNvPr id="61" name="База волонтеров Республики"/>
          <p:cNvSpPr txBox="1"/>
          <p:nvPr/>
        </p:nvSpPr>
        <p:spPr>
          <a:xfrm>
            <a:off x="18386511" y="4838372"/>
            <a:ext cx="567188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Цифровой реестр волонтеров </a:t>
            </a:r>
            <a:b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Республики Башкортостан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2" name="Кружок"/>
          <p:cNvSpPr/>
          <p:nvPr/>
        </p:nvSpPr>
        <p:spPr>
          <a:xfrm>
            <a:off x="18020590" y="3978015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9" name="Соединительная линия"/>
          <p:cNvSpPr/>
          <p:nvPr/>
        </p:nvSpPr>
        <p:spPr>
          <a:xfrm rot="628098">
            <a:off x="15914110" y="7833729"/>
            <a:ext cx="2283598" cy="666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5903" y="11892"/>
                  <a:pt x="13103" y="4692"/>
                  <a:pt x="21600" y="0"/>
                </a:cubicBezTo>
              </a:path>
            </a:pathLst>
          </a:custGeom>
          <a:ln>
            <a:solidFill>
              <a:srgbClr val="F1D7D0">
                <a:alpha val="54163"/>
              </a:srgb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70" name="Кружок"/>
          <p:cNvSpPr/>
          <p:nvPr/>
        </p:nvSpPr>
        <p:spPr>
          <a:xfrm>
            <a:off x="18168190" y="7980920"/>
            <a:ext cx="118682" cy="118682"/>
          </a:xfrm>
          <a:prstGeom prst="ellipse">
            <a:avLst/>
          </a:prstGeom>
          <a:solidFill>
            <a:srgbClr val="539CE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5" name="Линия"/>
          <p:cNvSpPr/>
          <p:nvPr/>
        </p:nvSpPr>
        <p:spPr>
          <a:xfrm flipH="1" flipV="1">
            <a:off x="1945964" y="1627702"/>
            <a:ext cx="3376617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6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1881228" y="687221"/>
            <a:ext cx="11722591" cy="82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972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обро.рб"/>
          <p:cNvSpPr txBox="1"/>
          <p:nvPr/>
        </p:nvSpPr>
        <p:spPr>
          <a:xfrm>
            <a:off x="8959241" y="1898435"/>
            <a:ext cx="7221221" cy="85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sz="4500" dirty="0" smtClean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Действия волонтера</a:t>
            </a:r>
            <a:endParaRPr sz="4500" dirty="0">
              <a:solidFill>
                <a:srgbClr val="0FA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1" name="Линия"/>
          <p:cNvSpPr/>
          <p:nvPr/>
        </p:nvSpPr>
        <p:spPr>
          <a:xfrm flipH="1" flipV="1">
            <a:off x="1945964" y="1627702"/>
            <a:ext cx="3376617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2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1881228" y="687221"/>
            <a:ext cx="11722591" cy="82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005860" y="6262247"/>
            <a:ext cx="2058256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Регистрация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сайте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457905" y="3175041"/>
            <a:ext cx="285815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Выбор мероприятия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для участия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971425" y="3155141"/>
            <a:ext cx="217687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Направление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заявки на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участие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0006866" y="3445040"/>
            <a:ext cx="233236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Участие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в мероприятии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3226826" y="3163886"/>
            <a:ext cx="217687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Направление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отчета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об</a:t>
            </a:r>
            <a:r>
              <a:rPr kumimoji="0" lang="ru-RU" sz="2000" b="1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 участии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6030043" y="3477428"/>
            <a:ext cx="296715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Получение баллов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для рейтинга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9326038" y="3185766"/>
            <a:ext cx="2922275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Обмен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накопленных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баллов на </a:t>
            </a: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“</a:t>
            </a:r>
            <a:r>
              <a:rPr kumimoji="0" lang="ru-RU" sz="2000" b="1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мерчи</a:t>
            </a:r>
            <a:r>
              <a:rPr lang="en-US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4373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7548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0723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13898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7073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20248860" y="4947633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44" name="Прямая со стрелкой 143"/>
          <p:cNvCxnSpPr>
            <a:stCxn id="50" idx="6"/>
            <a:endCxn id="51" idx="2"/>
          </p:cNvCxnSpPr>
          <p:nvPr/>
        </p:nvCxnSpPr>
        <p:spPr>
          <a:xfrm>
            <a:off x="5389860" y="5455633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6" name="Прямая со стрелкой 145"/>
          <p:cNvCxnSpPr>
            <a:stCxn id="51" idx="6"/>
            <a:endCxn id="52" idx="2"/>
          </p:cNvCxnSpPr>
          <p:nvPr/>
        </p:nvCxnSpPr>
        <p:spPr>
          <a:xfrm>
            <a:off x="8564860" y="5455633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8" name="Прямая со стрелкой 147"/>
          <p:cNvCxnSpPr>
            <a:stCxn id="52" idx="6"/>
            <a:endCxn id="53" idx="2"/>
          </p:cNvCxnSpPr>
          <p:nvPr/>
        </p:nvCxnSpPr>
        <p:spPr>
          <a:xfrm>
            <a:off x="11739860" y="5455633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0" name="Прямая со стрелкой 149"/>
          <p:cNvCxnSpPr>
            <a:stCxn id="53" idx="6"/>
            <a:endCxn id="54" idx="2"/>
          </p:cNvCxnSpPr>
          <p:nvPr/>
        </p:nvCxnSpPr>
        <p:spPr>
          <a:xfrm>
            <a:off x="14914860" y="5455633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2" name="Прямая со стрелкой 151"/>
          <p:cNvCxnSpPr>
            <a:stCxn id="54" idx="6"/>
            <a:endCxn id="55" idx="2"/>
          </p:cNvCxnSpPr>
          <p:nvPr/>
        </p:nvCxnSpPr>
        <p:spPr>
          <a:xfrm>
            <a:off x="18089860" y="5455633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078430" y="69943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919785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7073011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10210975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13401003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16485353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19707701" y="4211688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0" name="Прямая соединительная линия 99"/>
          <p:cNvCxnSpPr/>
          <p:nvPr/>
        </p:nvCxnSpPr>
        <p:spPr>
          <a:xfrm flipH="1" flipV="1">
            <a:off x="4905259" y="4211688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1" name="Прямая соединительная линия 100"/>
          <p:cNvCxnSpPr/>
          <p:nvPr/>
        </p:nvCxnSpPr>
        <p:spPr>
          <a:xfrm flipH="1" flipV="1">
            <a:off x="8054861" y="4219148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2" name="Прямая соединительная линия 101"/>
          <p:cNvCxnSpPr/>
          <p:nvPr/>
        </p:nvCxnSpPr>
        <p:spPr>
          <a:xfrm flipH="1" flipV="1">
            <a:off x="11229861" y="4231371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3" name="Прямая соединительная линия 102"/>
          <p:cNvCxnSpPr/>
          <p:nvPr/>
        </p:nvCxnSpPr>
        <p:spPr>
          <a:xfrm flipH="1" flipV="1">
            <a:off x="14404861" y="4219147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4" name="Прямая соединительная линия 103"/>
          <p:cNvCxnSpPr/>
          <p:nvPr/>
        </p:nvCxnSpPr>
        <p:spPr>
          <a:xfrm flipH="1" flipV="1">
            <a:off x="17554463" y="4227804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5" name="Прямая соединительная линия 104"/>
          <p:cNvCxnSpPr/>
          <p:nvPr/>
        </p:nvCxnSpPr>
        <p:spPr>
          <a:xfrm flipH="1" flipV="1">
            <a:off x="20754861" y="4211688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7" name="Добро.рб"/>
          <p:cNvSpPr txBox="1"/>
          <p:nvPr/>
        </p:nvSpPr>
        <p:spPr>
          <a:xfrm>
            <a:off x="7349332" y="11994064"/>
            <a:ext cx="13125465" cy="85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sz="4500" dirty="0" smtClean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rPr>
              <a:t>Действия организатора мероприятий</a:t>
            </a:r>
            <a:endParaRPr sz="4500" dirty="0">
              <a:solidFill>
                <a:srgbClr val="0FA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08" name="Овал 107"/>
          <p:cNvSpPr/>
          <p:nvPr/>
        </p:nvSpPr>
        <p:spPr>
          <a:xfrm>
            <a:off x="856149" y="6560507"/>
            <a:ext cx="1731427" cy="173142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9" name="Овал 108"/>
          <p:cNvSpPr/>
          <p:nvPr/>
        </p:nvSpPr>
        <p:spPr>
          <a:xfrm>
            <a:off x="6748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0" name="Овал 109"/>
          <p:cNvSpPr/>
          <p:nvPr/>
        </p:nvSpPr>
        <p:spPr>
          <a:xfrm>
            <a:off x="9923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13098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2" name="Овал 111"/>
          <p:cNvSpPr/>
          <p:nvPr/>
        </p:nvSpPr>
        <p:spPr>
          <a:xfrm>
            <a:off x="16273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3" name="Овал 112"/>
          <p:cNvSpPr/>
          <p:nvPr/>
        </p:nvSpPr>
        <p:spPr>
          <a:xfrm>
            <a:off x="19448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22623032" y="8873398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16" name="Прямая со стрелкой 115"/>
          <p:cNvCxnSpPr>
            <a:stCxn id="109" idx="6"/>
            <a:endCxn id="110" idx="2"/>
          </p:cNvCxnSpPr>
          <p:nvPr/>
        </p:nvCxnSpPr>
        <p:spPr>
          <a:xfrm>
            <a:off x="7764032" y="9381398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7" name="Прямая со стрелкой 116"/>
          <p:cNvCxnSpPr>
            <a:stCxn id="110" idx="6"/>
            <a:endCxn id="111" idx="2"/>
          </p:cNvCxnSpPr>
          <p:nvPr/>
        </p:nvCxnSpPr>
        <p:spPr>
          <a:xfrm>
            <a:off x="10939032" y="9381398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8" name="Прямая со стрелкой 117"/>
          <p:cNvCxnSpPr>
            <a:stCxn id="111" idx="6"/>
            <a:endCxn id="112" idx="2"/>
          </p:cNvCxnSpPr>
          <p:nvPr/>
        </p:nvCxnSpPr>
        <p:spPr>
          <a:xfrm>
            <a:off x="14114032" y="9381398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9" name="Прямая со стрелкой 118"/>
          <p:cNvCxnSpPr>
            <a:stCxn id="112" idx="6"/>
            <a:endCxn id="113" idx="2"/>
          </p:cNvCxnSpPr>
          <p:nvPr/>
        </p:nvCxnSpPr>
        <p:spPr>
          <a:xfrm>
            <a:off x="17289032" y="9381398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0" name="Прямая со стрелкой 119"/>
          <p:cNvCxnSpPr>
            <a:stCxn id="113" idx="6"/>
            <a:endCxn id="114" idx="2"/>
          </p:cNvCxnSpPr>
          <p:nvPr/>
        </p:nvCxnSpPr>
        <p:spPr>
          <a:xfrm>
            <a:off x="20464032" y="9381398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6293957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9447183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12585147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15775175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18859525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22081873" y="10604604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1" name="Прямая соединительная линия 160"/>
          <p:cNvCxnSpPr/>
          <p:nvPr/>
        </p:nvCxnSpPr>
        <p:spPr>
          <a:xfrm flipH="1" flipV="1">
            <a:off x="7279431" y="9879989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2" name="Прямая соединительная линия 161"/>
          <p:cNvCxnSpPr/>
          <p:nvPr/>
        </p:nvCxnSpPr>
        <p:spPr>
          <a:xfrm flipH="1" flipV="1">
            <a:off x="10429033" y="9887449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3" name="Прямая соединительная линия 162"/>
          <p:cNvCxnSpPr/>
          <p:nvPr/>
        </p:nvCxnSpPr>
        <p:spPr>
          <a:xfrm flipH="1" flipV="1">
            <a:off x="13604033" y="9899672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4" name="Прямая соединительная линия 163"/>
          <p:cNvCxnSpPr/>
          <p:nvPr/>
        </p:nvCxnSpPr>
        <p:spPr>
          <a:xfrm flipH="1" flipV="1">
            <a:off x="16779033" y="9887448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5" name="Прямая соединительная линия 164"/>
          <p:cNvCxnSpPr/>
          <p:nvPr/>
        </p:nvCxnSpPr>
        <p:spPr>
          <a:xfrm flipH="1" flipV="1">
            <a:off x="19928635" y="9896105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6" name="Прямая соединительная линия 165"/>
          <p:cNvCxnSpPr/>
          <p:nvPr/>
        </p:nvCxnSpPr>
        <p:spPr>
          <a:xfrm flipH="1" flipV="1">
            <a:off x="23129033" y="9879989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7" name="Овал 166"/>
          <p:cNvSpPr/>
          <p:nvPr/>
        </p:nvSpPr>
        <p:spPr>
          <a:xfrm>
            <a:off x="3566228" y="8889514"/>
            <a:ext cx="1016000" cy="1016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>
          <a:xfrm>
            <a:off x="3152737" y="10620720"/>
            <a:ext cx="195317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9" name="Прямая соединительная линия 168"/>
          <p:cNvCxnSpPr/>
          <p:nvPr/>
        </p:nvCxnSpPr>
        <p:spPr>
          <a:xfrm flipH="1" flipV="1">
            <a:off x="4072229" y="9896105"/>
            <a:ext cx="1999" cy="73594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0" name="Прямая со стрелкой 169"/>
          <p:cNvCxnSpPr/>
          <p:nvPr/>
        </p:nvCxnSpPr>
        <p:spPr>
          <a:xfrm>
            <a:off x="4637829" y="9397514"/>
            <a:ext cx="2159000" cy="0"/>
          </a:xfrm>
          <a:prstGeom prst="straightConnector1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Скругленная соединительная линия 64"/>
          <p:cNvCxnSpPr>
            <a:stCxn id="108" idx="4"/>
            <a:endCxn id="167" idx="2"/>
          </p:cNvCxnSpPr>
          <p:nvPr/>
        </p:nvCxnSpPr>
        <p:spPr>
          <a:xfrm rot="16200000" flipH="1">
            <a:off x="2091255" y="7922541"/>
            <a:ext cx="1105580" cy="1844365"/>
          </a:xfrm>
          <a:prstGeom prst="curvedConnector2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2" name="TextBox 171"/>
          <p:cNvSpPr txBox="1"/>
          <p:nvPr/>
        </p:nvSpPr>
        <p:spPr>
          <a:xfrm>
            <a:off x="3120229" y="10685188"/>
            <a:ext cx="206146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Заявка на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883868" y="10788535"/>
            <a:ext cx="274434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Проверка заявки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администратором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9368019" y="10772671"/>
            <a:ext cx="214962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Публикация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сайте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2531007" y="10788534"/>
            <a:ext cx="206146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5387767" y="10805787"/>
            <a:ext cx="268342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Проверка отчета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волонтера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8298088" y="10823040"/>
            <a:ext cx="313387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Начисление баллов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волонтеру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22027735" y="10857546"/>
            <a:ext cx="206146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Завершение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33" y="6912091"/>
            <a:ext cx="1028257" cy="1028257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077" y="8955569"/>
            <a:ext cx="753312" cy="753312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8" y="9008652"/>
            <a:ext cx="746400" cy="746400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212" y="5115318"/>
            <a:ext cx="663209" cy="663209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004" y="9047557"/>
            <a:ext cx="687172" cy="687172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070" y="5086086"/>
            <a:ext cx="763582" cy="763582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3168" y="5159453"/>
            <a:ext cx="560128" cy="560128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797" y="5142037"/>
            <a:ext cx="560128" cy="560128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43" y="9053379"/>
            <a:ext cx="675528" cy="675528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319" y="9113519"/>
            <a:ext cx="595362" cy="595362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3523" y="9033889"/>
            <a:ext cx="695018" cy="695018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295" y="9075437"/>
            <a:ext cx="633444" cy="633444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95" y="5159847"/>
            <a:ext cx="560128" cy="560128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12" y="5059827"/>
            <a:ext cx="689224" cy="689224"/>
          </a:xfrm>
          <a:prstGeom prst="rect">
            <a:avLst/>
          </a:prstGeom>
        </p:spPr>
      </p:pic>
      <p:cxnSp>
        <p:nvCxnSpPr>
          <p:cNvPr id="8" name="Соединительная линия уступом 7"/>
          <p:cNvCxnSpPr>
            <a:endCxn id="131" idx="2"/>
          </p:cNvCxnSpPr>
          <p:nvPr/>
        </p:nvCxnSpPr>
        <p:spPr>
          <a:xfrm flipV="1">
            <a:off x="2587576" y="6980392"/>
            <a:ext cx="1447412" cy="455578"/>
          </a:xfrm>
          <a:prstGeom prst="bentConnector2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Скругленная соединительная линия 14"/>
          <p:cNvCxnSpPr>
            <a:stCxn id="108" idx="0"/>
            <a:endCxn id="50" idx="2"/>
          </p:cNvCxnSpPr>
          <p:nvPr/>
        </p:nvCxnSpPr>
        <p:spPr>
          <a:xfrm rot="5400000" flipH="1" flipV="1">
            <a:off x="2495424" y="4682072"/>
            <a:ext cx="1104874" cy="2651997"/>
          </a:xfrm>
          <a:prstGeom prst="curvedConnector2">
            <a:avLst/>
          </a:prstGeom>
          <a:noFill/>
          <a:ln w="101600" cap="flat">
            <a:solidFill>
              <a:schemeClr val="bg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Скругленная соединительная линия 26"/>
          <p:cNvCxnSpPr>
            <a:stCxn id="53" idx="4"/>
            <a:endCxn id="112" idx="0"/>
          </p:cNvCxnSpPr>
          <p:nvPr/>
        </p:nvCxnSpPr>
        <p:spPr>
          <a:xfrm rot="16200000" flipH="1">
            <a:off x="14139064" y="6231429"/>
            <a:ext cx="2909765" cy="2374172"/>
          </a:xfrm>
          <a:prstGeom prst="curvedConnector3">
            <a:avLst/>
          </a:prstGeom>
          <a:noFill/>
          <a:ln w="76200" cap="flat" cmpd="dbl">
            <a:solidFill>
              <a:schemeClr val="bg2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Скругленная соединительная линия 28"/>
          <p:cNvCxnSpPr>
            <a:endCxn id="110" idx="0"/>
          </p:cNvCxnSpPr>
          <p:nvPr/>
        </p:nvCxnSpPr>
        <p:spPr>
          <a:xfrm rot="16200000" flipH="1">
            <a:off x="7789063" y="6231429"/>
            <a:ext cx="2909766" cy="2374172"/>
          </a:xfrm>
          <a:prstGeom prst="curvedConnector3">
            <a:avLst/>
          </a:prstGeom>
          <a:noFill/>
          <a:ln w="76200" cap="flat" cmpd="dbl">
            <a:solidFill>
              <a:schemeClr val="bg2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Скругленная соединительная линия 30"/>
          <p:cNvCxnSpPr>
            <a:endCxn id="111" idx="0"/>
          </p:cNvCxnSpPr>
          <p:nvPr/>
        </p:nvCxnSpPr>
        <p:spPr>
          <a:xfrm rot="16200000" flipH="1">
            <a:off x="10982772" y="6250138"/>
            <a:ext cx="2870348" cy="2376171"/>
          </a:xfrm>
          <a:prstGeom prst="curvedConnector3">
            <a:avLst/>
          </a:prstGeom>
          <a:noFill/>
          <a:ln w="76200" cap="flat" cmpd="dbl">
            <a:solidFill>
              <a:schemeClr val="bg2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Скругленная соединительная линия 32"/>
          <p:cNvCxnSpPr>
            <a:stCxn id="113" idx="0"/>
            <a:endCxn id="54" idx="4"/>
          </p:cNvCxnSpPr>
          <p:nvPr/>
        </p:nvCxnSpPr>
        <p:spPr>
          <a:xfrm rot="16200000" flipV="1">
            <a:off x="17314064" y="6231430"/>
            <a:ext cx="2909765" cy="2374172"/>
          </a:xfrm>
          <a:prstGeom prst="curvedConnector3">
            <a:avLst/>
          </a:prstGeom>
          <a:noFill/>
          <a:ln w="76200" cap="flat" cmpd="dbl">
            <a:solidFill>
              <a:schemeClr val="bg2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8" name="Номер слайда 1"/>
          <p:cNvSpPr txBox="1">
            <a:spLocks/>
          </p:cNvSpPr>
          <p:nvPr/>
        </p:nvSpPr>
        <p:spPr>
          <a:xfrm>
            <a:off x="23563560" y="12836622"/>
            <a:ext cx="274113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89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Изображение" descr="Изображение"/>
          <p:cNvPicPr>
            <a:picLocks noChangeAspect="1"/>
          </p:cNvPicPr>
          <p:nvPr/>
        </p:nvPicPr>
        <p:blipFill>
          <a:blip r:embed="rId2"/>
          <a:srcRect l="7133" t="23787" r="63103" b="13226"/>
          <a:stretch>
            <a:fillRect/>
          </a:stretch>
        </p:blipFill>
        <p:spPr>
          <a:xfrm>
            <a:off x="2846734" y="7019946"/>
            <a:ext cx="5589369" cy="66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531" extrusionOk="0">
                <a:moveTo>
                  <a:pt x="9367" y="5"/>
                </a:moveTo>
                <a:cubicBezTo>
                  <a:pt x="9126" y="25"/>
                  <a:pt x="9063" y="51"/>
                  <a:pt x="8893" y="212"/>
                </a:cubicBezTo>
                <a:cubicBezTo>
                  <a:pt x="8786" y="314"/>
                  <a:pt x="8632" y="412"/>
                  <a:pt x="8551" y="429"/>
                </a:cubicBezTo>
                <a:cubicBezTo>
                  <a:pt x="8470" y="446"/>
                  <a:pt x="8332" y="520"/>
                  <a:pt x="8243" y="595"/>
                </a:cubicBezTo>
                <a:cubicBezTo>
                  <a:pt x="8099" y="716"/>
                  <a:pt x="8083" y="759"/>
                  <a:pt x="8083" y="1025"/>
                </a:cubicBezTo>
                <a:cubicBezTo>
                  <a:pt x="8083" y="1239"/>
                  <a:pt x="8061" y="1326"/>
                  <a:pt x="8005" y="1345"/>
                </a:cubicBezTo>
                <a:cubicBezTo>
                  <a:pt x="7893" y="1381"/>
                  <a:pt x="7962" y="1491"/>
                  <a:pt x="8144" y="1571"/>
                </a:cubicBezTo>
                <a:cubicBezTo>
                  <a:pt x="8326" y="1650"/>
                  <a:pt x="8345" y="1726"/>
                  <a:pt x="8191" y="1759"/>
                </a:cubicBezTo>
                <a:cubicBezTo>
                  <a:pt x="8030" y="1795"/>
                  <a:pt x="8053" y="2018"/>
                  <a:pt x="8246" y="2282"/>
                </a:cubicBezTo>
                <a:cubicBezTo>
                  <a:pt x="8336" y="2405"/>
                  <a:pt x="8409" y="2561"/>
                  <a:pt x="8409" y="2630"/>
                </a:cubicBezTo>
                <a:cubicBezTo>
                  <a:pt x="8409" y="2706"/>
                  <a:pt x="8451" y="2777"/>
                  <a:pt x="8516" y="2811"/>
                </a:cubicBezTo>
                <a:cubicBezTo>
                  <a:pt x="8681" y="2898"/>
                  <a:pt x="8562" y="3056"/>
                  <a:pt x="8141" y="3315"/>
                </a:cubicBezTo>
                <a:cubicBezTo>
                  <a:pt x="7677" y="3599"/>
                  <a:pt x="7410" y="3871"/>
                  <a:pt x="6716" y="4762"/>
                </a:cubicBezTo>
                <a:cubicBezTo>
                  <a:pt x="5989" y="5695"/>
                  <a:pt x="5933" y="5780"/>
                  <a:pt x="5560" y="6511"/>
                </a:cubicBezTo>
                <a:cubicBezTo>
                  <a:pt x="5325" y="6972"/>
                  <a:pt x="5257" y="7156"/>
                  <a:pt x="5278" y="7265"/>
                </a:cubicBezTo>
                <a:cubicBezTo>
                  <a:pt x="5295" y="7350"/>
                  <a:pt x="5264" y="7504"/>
                  <a:pt x="5205" y="7638"/>
                </a:cubicBezTo>
                <a:cubicBezTo>
                  <a:pt x="4897" y="8338"/>
                  <a:pt x="4838" y="8932"/>
                  <a:pt x="5029" y="9407"/>
                </a:cubicBezTo>
                <a:cubicBezTo>
                  <a:pt x="5088" y="9552"/>
                  <a:pt x="5114" y="9682"/>
                  <a:pt x="5087" y="9696"/>
                </a:cubicBezTo>
                <a:cubicBezTo>
                  <a:pt x="5061" y="9710"/>
                  <a:pt x="4386" y="9739"/>
                  <a:pt x="3589" y="9760"/>
                </a:cubicBezTo>
                <a:cubicBezTo>
                  <a:pt x="1157" y="9827"/>
                  <a:pt x="469" y="9878"/>
                  <a:pt x="144" y="10017"/>
                </a:cubicBezTo>
                <a:cubicBezTo>
                  <a:pt x="-17" y="10086"/>
                  <a:pt x="-33" y="10128"/>
                  <a:pt x="47" y="10251"/>
                </a:cubicBezTo>
                <a:cubicBezTo>
                  <a:pt x="76" y="10295"/>
                  <a:pt x="142" y="10413"/>
                  <a:pt x="194" y="10513"/>
                </a:cubicBezTo>
                <a:cubicBezTo>
                  <a:pt x="253" y="10625"/>
                  <a:pt x="623" y="10982"/>
                  <a:pt x="1159" y="11440"/>
                </a:cubicBezTo>
                <a:cubicBezTo>
                  <a:pt x="1638" y="11850"/>
                  <a:pt x="2030" y="12211"/>
                  <a:pt x="2031" y="12243"/>
                </a:cubicBezTo>
                <a:cubicBezTo>
                  <a:pt x="2031" y="12275"/>
                  <a:pt x="2281" y="12502"/>
                  <a:pt x="2587" y="12746"/>
                </a:cubicBezTo>
                <a:cubicBezTo>
                  <a:pt x="2966" y="13050"/>
                  <a:pt x="3144" y="13223"/>
                  <a:pt x="3144" y="13292"/>
                </a:cubicBezTo>
                <a:cubicBezTo>
                  <a:pt x="3144" y="13348"/>
                  <a:pt x="3182" y="13503"/>
                  <a:pt x="3229" y="13636"/>
                </a:cubicBezTo>
                <a:cubicBezTo>
                  <a:pt x="3323" y="13902"/>
                  <a:pt x="3306" y="14015"/>
                  <a:pt x="3147" y="14186"/>
                </a:cubicBezTo>
                <a:lnTo>
                  <a:pt x="3041" y="14299"/>
                </a:lnTo>
                <a:lnTo>
                  <a:pt x="2908" y="14194"/>
                </a:lnTo>
                <a:cubicBezTo>
                  <a:pt x="2835" y="14136"/>
                  <a:pt x="2698" y="13961"/>
                  <a:pt x="2607" y="13806"/>
                </a:cubicBezTo>
                <a:cubicBezTo>
                  <a:pt x="2395" y="13447"/>
                  <a:pt x="2165" y="13308"/>
                  <a:pt x="1734" y="13282"/>
                </a:cubicBezTo>
                <a:cubicBezTo>
                  <a:pt x="1251" y="13253"/>
                  <a:pt x="842" y="13459"/>
                  <a:pt x="661" y="13821"/>
                </a:cubicBezTo>
                <a:cubicBezTo>
                  <a:pt x="617" y="13909"/>
                  <a:pt x="485" y="14068"/>
                  <a:pt x="368" y="14175"/>
                </a:cubicBezTo>
                <a:cubicBezTo>
                  <a:pt x="183" y="14344"/>
                  <a:pt x="157" y="14395"/>
                  <a:pt x="157" y="14593"/>
                </a:cubicBezTo>
                <a:cubicBezTo>
                  <a:pt x="157" y="14784"/>
                  <a:pt x="184" y="14840"/>
                  <a:pt x="326" y="14959"/>
                </a:cubicBezTo>
                <a:cubicBezTo>
                  <a:pt x="418" y="15037"/>
                  <a:pt x="545" y="15102"/>
                  <a:pt x="610" y="15106"/>
                </a:cubicBezTo>
                <a:cubicBezTo>
                  <a:pt x="675" y="15109"/>
                  <a:pt x="826" y="15116"/>
                  <a:pt x="945" y="15122"/>
                </a:cubicBezTo>
                <a:cubicBezTo>
                  <a:pt x="1298" y="15140"/>
                  <a:pt x="2253" y="15351"/>
                  <a:pt x="2306" y="15423"/>
                </a:cubicBezTo>
                <a:cubicBezTo>
                  <a:pt x="2323" y="15446"/>
                  <a:pt x="2282" y="15597"/>
                  <a:pt x="2217" y="15759"/>
                </a:cubicBezTo>
                <a:cubicBezTo>
                  <a:pt x="2127" y="15984"/>
                  <a:pt x="2110" y="16095"/>
                  <a:pt x="2144" y="16227"/>
                </a:cubicBezTo>
                <a:cubicBezTo>
                  <a:pt x="2168" y="16322"/>
                  <a:pt x="2190" y="16417"/>
                  <a:pt x="2191" y="16437"/>
                </a:cubicBezTo>
                <a:cubicBezTo>
                  <a:pt x="2193" y="16458"/>
                  <a:pt x="2059" y="16513"/>
                  <a:pt x="1895" y="16559"/>
                </a:cubicBezTo>
                <a:cubicBezTo>
                  <a:pt x="1682" y="16620"/>
                  <a:pt x="1536" y="16700"/>
                  <a:pt x="1387" y="16841"/>
                </a:cubicBezTo>
                <a:cubicBezTo>
                  <a:pt x="1269" y="16952"/>
                  <a:pt x="1138" y="17033"/>
                  <a:pt x="1087" y="17026"/>
                </a:cubicBezTo>
                <a:cubicBezTo>
                  <a:pt x="959" y="17008"/>
                  <a:pt x="624" y="17309"/>
                  <a:pt x="667" y="17403"/>
                </a:cubicBezTo>
                <a:cubicBezTo>
                  <a:pt x="685" y="17444"/>
                  <a:pt x="725" y="17465"/>
                  <a:pt x="755" y="17449"/>
                </a:cubicBezTo>
                <a:cubicBezTo>
                  <a:pt x="897" y="17376"/>
                  <a:pt x="893" y="17500"/>
                  <a:pt x="746" y="17794"/>
                </a:cubicBezTo>
                <a:cubicBezTo>
                  <a:pt x="641" y="18004"/>
                  <a:pt x="592" y="18174"/>
                  <a:pt x="602" y="18284"/>
                </a:cubicBezTo>
                <a:lnTo>
                  <a:pt x="619" y="18454"/>
                </a:lnTo>
                <a:lnTo>
                  <a:pt x="969" y="18468"/>
                </a:lnTo>
                <a:cubicBezTo>
                  <a:pt x="1436" y="18486"/>
                  <a:pt x="2114" y="18368"/>
                  <a:pt x="2538" y="18196"/>
                </a:cubicBezTo>
                <a:cubicBezTo>
                  <a:pt x="2814" y="18083"/>
                  <a:pt x="2917" y="18010"/>
                  <a:pt x="3047" y="17833"/>
                </a:cubicBezTo>
                <a:cubicBezTo>
                  <a:pt x="3202" y="17624"/>
                  <a:pt x="3218" y="17616"/>
                  <a:pt x="3326" y="17679"/>
                </a:cubicBezTo>
                <a:cubicBezTo>
                  <a:pt x="3413" y="17731"/>
                  <a:pt x="3620" y="17746"/>
                  <a:pt x="4228" y="17745"/>
                </a:cubicBezTo>
                <a:cubicBezTo>
                  <a:pt x="4965" y="17743"/>
                  <a:pt x="5198" y="17719"/>
                  <a:pt x="6029" y="17560"/>
                </a:cubicBezTo>
                <a:cubicBezTo>
                  <a:pt x="6245" y="17519"/>
                  <a:pt x="6410" y="17513"/>
                  <a:pt x="6589" y="17543"/>
                </a:cubicBezTo>
                <a:lnTo>
                  <a:pt x="6843" y="17587"/>
                </a:lnTo>
                <a:lnTo>
                  <a:pt x="7248" y="18408"/>
                </a:lnTo>
                <a:cubicBezTo>
                  <a:pt x="7471" y="18859"/>
                  <a:pt x="7728" y="19384"/>
                  <a:pt x="7818" y="19572"/>
                </a:cubicBezTo>
                <a:cubicBezTo>
                  <a:pt x="8105" y="20167"/>
                  <a:pt x="8664" y="21094"/>
                  <a:pt x="8846" y="21275"/>
                </a:cubicBezTo>
                <a:cubicBezTo>
                  <a:pt x="8942" y="21372"/>
                  <a:pt x="9072" y="21468"/>
                  <a:pt x="9135" y="21490"/>
                </a:cubicBezTo>
                <a:cubicBezTo>
                  <a:pt x="9198" y="21511"/>
                  <a:pt x="9277" y="21529"/>
                  <a:pt x="9311" y="21531"/>
                </a:cubicBezTo>
                <a:cubicBezTo>
                  <a:pt x="9459" y="21538"/>
                  <a:pt x="9679" y="21311"/>
                  <a:pt x="9898" y="20925"/>
                </a:cubicBezTo>
                <a:cubicBezTo>
                  <a:pt x="10166" y="20453"/>
                  <a:pt x="10781" y="19092"/>
                  <a:pt x="10826" y="18872"/>
                </a:cubicBezTo>
                <a:cubicBezTo>
                  <a:pt x="10842" y="18793"/>
                  <a:pt x="10926" y="18594"/>
                  <a:pt x="11013" y="18431"/>
                </a:cubicBezTo>
                <a:cubicBezTo>
                  <a:pt x="11099" y="18268"/>
                  <a:pt x="11334" y="17758"/>
                  <a:pt x="11534" y="17298"/>
                </a:cubicBezTo>
                <a:lnTo>
                  <a:pt x="11896" y="16462"/>
                </a:lnTo>
                <a:lnTo>
                  <a:pt x="12392" y="16183"/>
                </a:lnTo>
                <a:cubicBezTo>
                  <a:pt x="12933" y="15878"/>
                  <a:pt x="13706" y="15397"/>
                  <a:pt x="14450" y="14903"/>
                </a:cubicBezTo>
                <a:lnTo>
                  <a:pt x="14927" y="14586"/>
                </a:lnTo>
                <a:lnTo>
                  <a:pt x="15048" y="14681"/>
                </a:lnTo>
                <a:cubicBezTo>
                  <a:pt x="15248" y="14839"/>
                  <a:pt x="15549" y="14917"/>
                  <a:pt x="16140" y="14964"/>
                </a:cubicBezTo>
                <a:cubicBezTo>
                  <a:pt x="16500" y="14993"/>
                  <a:pt x="16885" y="15060"/>
                  <a:pt x="17210" y="15151"/>
                </a:cubicBezTo>
                <a:cubicBezTo>
                  <a:pt x="17927" y="15350"/>
                  <a:pt x="18318" y="15328"/>
                  <a:pt x="18979" y="15050"/>
                </a:cubicBezTo>
                <a:cubicBezTo>
                  <a:pt x="19436" y="14859"/>
                  <a:pt x="19479" y="14850"/>
                  <a:pt x="20082" y="14824"/>
                </a:cubicBezTo>
                <a:cubicBezTo>
                  <a:pt x="20818" y="14793"/>
                  <a:pt x="21083" y="14699"/>
                  <a:pt x="21351" y="14379"/>
                </a:cubicBezTo>
                <a:cubicBezTo>
                  <a:pt x="21485" y="14218"/>
                  <a:pt x="21517" y="14128"/>
                  <a:pt x="21533" y="13877"/>
                </a:cubicBezTo>
                <a:cubicBezTo>
                  <a:pt x="21567" y="13314"/>
                  <a:pt x="21232" y="12980"/>
                  <a:pt x="20397" y="12746"/>
                </a:cubicBezTo>
                <a:cubicBezTo>
                  <a:pt x="19988" y="12632"/>
                  <a:pt x="19906" y="12588"/>
                  <a:pt x="19476" y="12246"/>
                </a:cubicBezTo>
                <a:cubicBezTo>
                  <a:pt x="18993" y="11860"/>
                  <a:pt x="18594" y="11677"/>
                  <a:pt x="18241" y="11677"/>
                </a:cubicBezTo>
                <a:cubicBezTo>
                  <a:pt x="18157" y="11677"/>
                  <a:pt x="18074" y="11664"/>
                  <a:pt x="18057" y="11650"/>
                </a:cubicBezTo>
                <a:cubicBezTo>
                  <a:pt x="18040" y="11635"/>
                  <a:pt x="18145" y="11414"/>
                  <a:pt x="18291" y="11159"/>
                </a:cubicBezTo>
                <a:cubicBezTo>
                  <a:pt x="18437" y="10904"/>
                  <a:pt x="18558" y="10653"/>
                  <a:pt x="18559" y="10602"/>
                </a:cubicBezTo>
                <a:cubicBezTo>
                  <a:pt x="18559" y="10550"/>
                  <a:pt x="18582" y="10488"/>
                  <a:pt x="18611" y="10464"/>
                </a:cubicBezTo>
                <a:cubicBezTo>
                  <a:pt x="18712" y="10379"/>
                  <a:pt x="18834" y="9886"/>
                  <a:pt x="18770" y="9821"/>
                </a:cubicBezTo>
                <a:cubicBezTo>
                  <a:pt x="18702" y="9752"/>
                  <a:pt x="18749" y="9603"/>
                  <a:pt x="18826" y="9644"/>
                </a:cubicBezTo>
                <a:cubicBezTo>
                  <a:pt x="18854" y="9658"/>
                  <a:pt x="18893" y="9648"/>
                  <a:pt x="18912" y="9622"/>
                </a:cubicBezTo>
                <a:cubicBezTo>
                  <a:pt x="18931" y="9596"/>
                  <a:pt x="18915" y="9580"/>
                  <a:pt x="18875" y="9587"/>
                </a:cubicBezTo>
                <a:cubicBezTo>
                  <a:pt x="18835" y="9594"/>
                  <a:pt x="18803" y="9560"/>
                  <a:pt x="18803" y="9509"/>
                </a:cubicBezTo>
                <a:cubicBezTo>
                  <a:pt x="18803" y="9447"/>
                  <a:pt x="18834" y="9421"/>
                  <a:pt x="18898" y="9430"/>
                </a:cubicBezTo>
                <a:cubicBezTo>
                  <a:pt x="18950" y="9438"/>
                  <a:pt x="18993" y="9427"/>
                  <a:pt x="18993" y="9407"/>
                </a:cubicBezTo>
                <a:cubicBezTo>
                  <a:pt x="18993" y="9387"/>
                  <a:pt x="19018" y="9201"/>
                  <a:pt x="19046" y="8992"/>
                </a:cubicBezTo>
                <a:cubicBezTo>
                  <a:pt x="19153" y="8214"/>
                  <a:pt x="18923" y="7500"/>
                  <a:pt x="18452" y="7142"/>
                </a:cubicBezTo>
                <a:cubicBezTo>
                  <a:pt x="18174" y="6931"/>
                  <a:pt x="17693" y="6728"/>
                  <a:pt x="17193" y="6611"/>
                </a:cubicBezTo>
                <a:cubicBezTo>
                  <a:pt x="16735" y="6505"/>
                  <a:pt x="15670" y="6406"/>
                  <a:pt x="15323" y="6439"/>
                </a:cubicBezTo>
                <a:cubicBezTo>
                  <a:pt x="15010" y="6469"/>
                  <a:pt x="14956" y="6407"/>
                  <a:pt x="14922" y="5976"/>
                </a:cubicBezTo>
                <a:lnTo>
                  <a:pt x="14895" y="5629"/>
                </a:lnTo>
                <a:lnTo>
                  <a:pt x="14659" y="5603"/>
                </a:lnTo>
                <a:cubicBezTo>
                  <a:pt x="14513" y="5587"/>
                  <a:pt x="14415" y="5594"/>
                  <a:pt x="14401" y="5625"/>
                </a:cubicBezTo>
                <a:cubicBezTo>
                  <a:pt x="14389" y="5652"/>
                  <a:pt x="14361" y="5829"/>
                  <a:pt x="14338" y="6017"/>
                </a:cubicBezTo>
                <a:lnTo>
                  <a:pt x="14299" y="6360"/>
                </a:lnTo>
                <a:lnTo>
                  <a:pt x="14062" y="6374"/>
                </a:lnTo>
                <a:cubicBezTo>
                  <a:pt x="13840" y="6387"/>
                  <a:pt x="13806" y="6372"/>
                  <a:pt x="13510" y="6134"/>
                </a:cubicBezTo>
                <a:cubicBezTo>
                  <a:pt x="13248" y="5924"/>
                  <a:pt x="13159" y="5881"/>
                  <a:pt x="13002" y="5881"/>
                </a:cubicBezTo>
                <a:cubicBezTo>
                  <a:pt x="12897" y="5881"/>
                  <a:pt x="12797" y="5860"/>
                  <a:pt x="12779" y="5834"/>
                </a:cubicBezTo>
                <a:cubicBezTo>
                  <a:pt x="12760" y="5809"/>
                  <a:pt x="12623" y="5789"/>
                  <a:pt x="12474" y="5789"/>
                </a:cubicBezTo>
                <a:cubicBezTo>
                  <a:pt x="12301" y="5789"/>
                  <a:pt x="12151" y="5759"/>
                  <a:pt x="12057" y="5705"/>
                </a:cubicBezTo>
                <a:cubicBezTo>
                  <a:pt x="11558" y="5419"/>
                  <a:pt x="11407" y="5355"/>
                  <a:pt x="11106" y="5301"/>
                </a:cubicBezTo>
                <a:cubicBezTo>
                  <a:pt x="10921" y="5269"/>
                  <a:pt x="10566" y="5228"/>
                  <a:pt x="10318" y="5212"/>
                </a:cubicBezTo>
                <a:lnTo>
                  <a:pt x="9867" y="5182"/>
                </a:lnTo>
                <a:lnTo>
                  <a:pt x="9762" y="5007"/>
                </a:lnTo>
                <a:cubicBezTo>
                  <a:pt x="9641" y="4808"/>
                  <a:pt x="9627" y="4633"/>
                  <a:pt x="9725" y="4569"/>
                </a:cubicBezTo>
                <a:cubicBezTo>
                  <a:pt x="9769" y="4541"/>
                  <a:pt x="9984" y="4548"/>
                  <a:pt x="10335" y="4589"/>
                </a:cubicBezTo>
                <a:cubicBezTo>
                  <a:pt x="11131" y="4680"/>
                  <a:pt x="11695" y="4653"/>
                  <a:pt x="11944" y="4510"/>
                </a:cubicBezTo>
                <a:cubicBezTo>
                  <a:pt x="12675" y="4092"/>
                  <a:pt x="13134" y="3806"/>
                  <a:pt x="13322" y="3650"/>
                </a:cubicBezTo>
                <a:cubicBezTo>
                  <a:pt x="13590" y="3427"/>
                  <a:pt x="13837" y="3167"/>
                  <a:pt x="13837" y="3108"/>
                </a:cubicBezTo>
                <a:cubicBezTo>
                  <a:pt x="13837" y="3083"/>
                  <a:pt x="14032" y="2968"/>
                  <a:pt x="14271" y="2851"/>
                </a:cubicBezTo>
                <a:cubicBezTo>
                  <a:pt x="14513" y="2733"/>
                  <a:pt x="14705" y="2608"/>
                  <a:pt x="14705" y="2570"/>
                </a:cubicBezTo>
                <a:cubicBezTo>
                  <a:pt x="14705" y="2457"/>
                  <a:pt x="14545" y="2170"/>
                  <a:pt x="14421" y="2059"/>
                </a:cubicBezTo>
                <a:cubicBezTo>
                  <a:pt x="14289" y="1940"/>
                  <a:pt x="14179" y="1931"/>
                  <a:pt x="14033" y="2024"/>
                </a:cubicBezTo>
                <a:cubicBezTo>
                  <a:pt x="13893" y="2113"/>
                  <a:pt x="13830" y="2068"/>
                  <a:pt x="13893" y="1928"/>
                </a:cubicBezTo>
                <a:cubicBezTo>
                  <a:pt x="13967" y="1764"/>
                  <a:pt x="13959" y="1727"/>
                  <a:pt x="13848" y="1727"/>
                </a:cubicBezTo>
                <a:cubicBezTo>
                  <a:pt x="13774" y="1727"/>
                  <a:pt x="13718" y="1808"/>
                  <a:pt x="13623" y="2057"/>
                </a:cubicBezTo>
                <a:cubicBezTo>
                  <a:pt x="13465" y="2472"/>
                  <a:pt x="13366" y="2640"/>
                  <a:pt x="13274" y="2640"/>
                </a:cubicBezTo>
                <a:cubicBezTo>
                  <a:pt x="13235" y="2640"/>
                  <a:pt x="13160" y="2679"/>
                  <a:pt x="13109" y="2726"/>
                </a:cubicBezTo>
                <a:cubicBezTo>
                  <a:pt x="13058" y="2774"/>
                  <a:pt x="12951" y="2825"/>
                  <a:pt x="12870" y="2840"/>
                </a:cubicBezTo>
                <a:cubicBezTo>
                  <a:pt x="12689" y="2873"/>
                  <a:pt x="11856" y="3374"/>
                  <a:pt x="11502" y="3663"/>
                </a:cubicBezTo>
                <a:lnTo>
                  <a:pt x="11240" y="3876"/>
                </a:lnTo>
                <a:lnTo>
                  <a:pt x="10760" y="3785"/>
                </a:lnTo>
                <a:cubicBezTo>
                  <a:pt x="10497" y="3734"/>
                  <a:pt x="10171" y="3676"/>
                  <a:pt x="10037" y="3655"/>
                </a:cubicBezTo>
                <a:cubicBezTo>
                  <a:pt x="9726" y="3606"/>
                  <a:pt x="9734" y="3514"/>
                  <a:pt x="10074" y="3262"/>
                </a:cubicBezTo>
                <a:cubicBezTo>
                  <a:pt x="10208" y="3163"/>
                  <a:pt x="10376" y="3004"/>
                  <a:pt x="10447" y="2910"/>
                </a:cubicBezTo>
                <a:cubicBezTo>
                  <a:pt x="10518" y="2816"/>
                  <a:pt x="10626" y="2725"/>
                  <a:pt x="10687" y="2709"/>
                </a:cubicBezTo>
                <a:cubicBezTo>
                  <a:pt x="10770" y="2686"/>
                  <a:pt x="10797" y="2640"/>
                  <a:pt x="10797" y="2524"/>
                </a:cubicBezTo>
                <a:cubicBezTo>
                  <a:pt x="10797" y="2438"/>
                  <a:pt x="10846" y="2301"/>
                  <a:pt x="10906" y="2219"/>
                </a:cubicBezTo>
                <a:cubicBezTo>
                  <a:pt x="11037" y="2037"/>
                  <a:pt x="11049" y="1793"/>
                  <a:pt x="10928" y="1754"/>
                </a:cubicBezTo>
                <a:cubicBezTo>
                  <a:pt x="10809" y="1716"/>
                  <a:pt x="10861" y="1621"/>
                  <a:pt x="11019" y="1590"/>
                </a:cubicBezTo>
                <a:cubicBezTo>
                  <a:pt x="11125" y="1569"/>
                  <a:pt x="11153" y="1530"/>
                  <a:pt x="11167" y="1390"/>
                </a:cubicBezTo>
                <a:cubicBezTo>
                  <a:pt x="11178" y="1282"/>
                  <a:pt x="11164" y="1227"/>
                  <a:pt x="11130" y="1244"/>
                </a:cubicBezTo>
                <a:cubicBezTo>
                  <a:pt x="11044" y="1289"/>
                  <a:pt x="11008" y="1198"/>
                  <a:pt x="11065" y="1074"/>
                </a:cubicBezTo>
                <a:cubicBezTo>
                  <a:pt x="11272" y="614"/>
                  <a:pt x="10198" y="-62"/>
                  <a:pt x="9367" y="5"/>
                </a:cubicBezTo>
                <a:close/>
                <a:moveTo>
                  <a:pt x="15034" y="3599"/>
                </a:moveTo>
                <a:cubicBezTo>
                  <a:pt x="14957" y="3599"/>
                  <a:pt x="14558" y="3767"/>
                  <a:pt x="14525" y="3814"/>
                </a:cubicBezTo>
                <a:cubicBezTo>
                  <a:pt x="14511" y="3833"/>
                  <a:pt x="14484" y="4168"/>
                  <a:pt x="14464" y="4557"/>
                </a:cubicBezTo>
                <a:cubicBezTo>
                  <a:pt x="14439" y="5032"/>
                  <a:pt x="14446" y="5242"/>
                  <a:pt x="14482" y="5197"/>
                </a:cubicBezTo>
                <a:cubicBezTo>
                  <a:pt x="14512" y="5161"/>
                  <a:pt x="14627" y="5109"/>
                  <a:pt x="14739" y="5083"/>
                </a:cubicBezTo>
                <a:cubicBezTo>
                  <a:pt x="14991" y="5024"/>
                  <a:pt x="15004" y="4987"/>
                  <a:pt x="15055" y="4201"/>
                </a:cubicBezTo>
                <a:cubicBezTo>
                  <a:pt x="15084" y="3764"/>
                  <a:pt x="15079" y="3599"/>
                  <a:pt x="15034" y="3599"/>
                </a:cubicBezTo>
                <a:close/>
                <a:moveTo>
                  <a:pt x="11979" y="6202"/>
                </a:moveTo>
                <a:cubicBezTo>
                  <a:pt x="12140" y="6194"/>
                  <a:pt x="12307" y="6207"/>
                  <a:pt x="12627" y="6233"/>
                </a:cubicBezTo>
                <a:cubicBezTo>
                  <a:pt x="13047" y="6267"/>
                  <a:pt x="13263" y="6337"/>
                  <a:pt x="13143" y="6400"/>
                </a:cubicBezTo>
                <a:cubicBezTo>
                  <a:pt x="13114" y="6414"/>
                  <a:pt x="12792" y="6451"/>
                  <a:pt x="12429" y="6480"/>
                </a:cubicBezTo>
                <a:cubicBezTo>
                  <a:pt x="11827" y="6530"/>
                  <a:pt x="11741" y="6548"/>
                  <a:pt x="11473" y="6690"/>
                </a:cubicBezTo>
                <a:cubicBezTo>
                  <a:pt x="11310" y="6775"/>
                  <a:pt x="11176" y="6863"/>
                  <a:pt x="11176" y="6885"/>
                </a:cubicBezTo>
                <a:cubicBezTo>
                  <a:pt x="11176" y="6907"/>
                  <a:pt x="11267" y="6931"/>
                  <a:pt x="11376" y="6939"/>
                </a:cubicBezTo>
                <a:cubicBezTo>
                  <a:pt x="11486" y="6947"/>
                  <a:pt x="11585" y="6977"/>
                  <a:pt x="11597" y="7007"/>
                </a:cubicBezTo>
                <a:cubicBezTo>
                  <a:pt x="11609" y="7039"/>
                  <a:pt x="11261" y="7214"/>
                  <a:pt x="10760" y="7427"/>
                </a:cubicBezTo>
                <a:cubicBezTo>
                  <a:pt x="10288" y="7628"/>
                  <a:pt x="9523" y="7987"/>
                  <a:pt x="9060" y="8227"/>
                </a:cubicBezTo>
                <a:cubicBezTo>
                  <a:pt x="8597" y="8467"/>
                  <a:pt x="8204" y="8664"/>
                  <a:pt x="8187" y="8664"/>
                </a:cubicBezTo>
                <a:cubicBezTo>
                  <a:pt x="8087" y="8665"/>
                  <a:pt x="8101" y="8591"/>
                  <a:pt x="8219" y="8499"/>
                </a:cubicBezTo>
                <a:cubicBezTo>
                  <a:pt x="8318" y="8422"/>
                  <a:pt x="8355" y="8348"/>
                  <a:pt x="8355" y="8216"/>
                </a:cubicBezTo>
                <a:cubicBezTo>
                  <a:pt x="8355" y="8065"/>
                  <a:pt x="8384" y="8017"/>
                  <a:pt x="8540" y="7918"/>
                </a:cubicBezTo>
                <a:cubicBezTo>
                  <a:pt x="8671" y="7833"/>
                  <a:pt x="8741" y="7742"/>
                  <a:pt x="8779" y="7604"/>
                </a:cubicBezTo>
                <a:cubicBezTo>
                  <a:pt x="8861" y="7302"/>
                  <a:pt x="9102" y="6554"/>
                  <a:pt x="9158" y="6428"/>
                </a:cubicBezTo>
                <a:lnTo>
                  <a:pt x="9208" y="6313"/>
                </a:lnTo>
                <a:lnTo>
                  <a:pt x="10152" y="6328"/>
                </a:lnTo>
                <a:cubicBezTo>
                  <a:pt x="10702" y="6336"/>
                  <a:pt x="11209" y="6321"/>
                  <a:pt x="11367" y="6292"/>
                </a:cubicBezTo>
                <a:cubicBezTo>
                  <a:pt x="11663" y="6237"/>
                  <a:pt x="11818" y="6209"/>
                  <a:pt x="11979" y="6202"/>
                </a:cubicBezTo>
                <a:close/>
                <a:moveTo>
                  <a:pt x="2156" y="18521"/>
                </a:moveTo>
                <a:cubicBezTo>
                  <a:pt x="2047" y="18522"/>
                  <a:pt x="1918" y="18536"/>
                  <a:pt x="1775" y="18569"/>
                </a:cubicBezTo>
                <a:cubicBezTo>
                  <a:pt x="1534" y="18626"/>
                  <a:pt x="1491" y="18673"/>
                  <a:pt x="1569" y="18795"/>
                </a:cubicBezTo>
                <a:cubicBezTo>
                  <a:pt x="1649" y="18922"/>
                  <a:pt x="2070" y="18922"/>
                  <a:pt x="2315" y="18797"/>
                </a:cubicBezTo>
                <a:cubicBezTo>
                  <a:pt x="2615" y="18643"/>
                  <a:pt x="2482" y="18518"/>
                  <a:pt x="2156" y="1852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1" name="Планы развития…"/>
          <p:cNvSpPr txBox="1"/>
          <p:nvPr/>
        </p:nvSpPr>
        <p:spPr>
          <a:xfrm>
            <a:off x="2344917" y="2581015"/>
            <a:ext cx="17342889" cy="4449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49580">
              <a:lnSpc>
                <a:spcPct val="107916"/>
              </a:lnSpc>
              <a:spcBef>
                <a:spcPts val="800"/>
              </a:spcBef>
              <a:defRPr sz="450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6600" dirty="0"/>
              <a:t>Планы развития</a:t>
            </a:r>
            <a:r>
              <a:rPr sz="6600" dirty="0"/>
              <a:t/>
            </a:r>
            <a:br>
              <a:rPr sz="6600" dirty="0"/>
            </a:br>
            <a:r>
              <a:rPr dirty="0"/>
              <a:t> </a:t>
            </a:r>
          </a:p>
          <a:p>
            <a:r>
              <a:rPr lang="ru-RU" sz="4400" b="0" dirty="0">
                <a:solidFill>
                  <a:schemeClr val="bg1"/>
                </a:solidFill>
              </a:rPr>
              <a:t>Интеграция с федеральной платформой </a:t>
            </a:r>
            <a:r>
              <a:rPr lang="ru-RU" sz="4400" b="0" dirty="0" err="1" smtClean="0">
                <a:solidFill>
                  <a:schemeClr val="bg1"/>
                </a:solidFill>
              </a:rPr>
              <a:t>Добро.ру</a:t>
            </a:r>
            <a:endParaRPr lang="ru-RU" sz="4400" b="0" dirty="0" smtClean="0">
              <a:solidFill>
                <a:schemeClr val="bg1"/>
              </a:solidFill>
            </a:endParaRPr>
          </a:p>
          <a:p>
            <a:r>
              <a:rPr lang="ru-RU" sz="4400" b="0" dirty="0" smtClean="0">
                <a:solidFill>
                  <a:schemeClr val="bg1"/>
                </a:solidFill>
              </a:rPr>
              <a:t> </a:t>
            </a:r>
            <a:endParaRPr lang="ru-RU" sz="4400" b="0" dirty="0">
              <a:solidFill>
                <a:schemeClr val="bg1"/>
              </a:solidFill>
            </a:endParaRPr>
          </a:p>
          <a:p>
            <a:r>
              <a:rPr lang="ru-RU" sz="4400" b="0" dirty="0">
                <a:solidFill>
                  <a:schemeClr val="bg1"/>
                </a:solidFill>
              </a:rPr>
              <a:t>Создание мобильного </a:t>
            </a:r>
            <a:r>
              <a:rPr lang="ru-RU" sz="4400" b="0" dirty="0" smtClean="0">
                <a:solidFill>
                  <a:schemeClr val="bg1"/>
                </a:solidFill>
              </a:rPr>
              <a:t>приложения</a:t>
            </a:r>
            <a:endParaRPr lang="ru-RU" sz="4400" b="0" dirty="0">
              <a:solidFill>
                <a:schemeClr val="bg1"/>
              </a:solidFill>
            </a:endParaRPr>
          </a:p>
        </p:txBody>
      </p:sp>
      <p:pic>
        <p:nvPicPr>
          <p:cNvPr id="252" name="Изображение" descr="Изображение"/>
          <p:cNvPicPr>
            <a:picLocks noChangeAspect="1"/>
          </p:cNvPicPr>
          <p:nvPr/>
        </p:nvPicPr>
        <p:blipFill>
          <a:blip r:embed="rId2"/>
          <a:srcRect l="82073" t="45821" r="3609" b="1469"/>
          <a:stretch>
            <a:fillRect/>
          </a:stretch>
        </p:blipFill>
        <p:spPr>
          <a:xfrm>
            <a:off x="17893306" y="1596481"/>
            <a:ext cx="5838789" cy="12091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9206" y="0"/>
                </a:moveTo>
                <a:cubicBezTo>
                  <a:pt x="8079" y="0"/>
                  <a:pt x="6704" y="104"/>
                  <a:pt x="6116" y="256"/>
                </a:cubicBezTo>
                <a:cubicBezTo>
                  <a:pt x="5794" y="340"/>
                  <a:pt x="5527" y="594"/>
                  <a:pt x="5527" y="817"/>
                </a:cubicBezTo>
                <a:cubicBezTo>
                  <a:pt x="5527" y="925"/>
                  <a:pt x="5430" y="1045"/>
                  <a:pt x="5274" y="1125"/>
                </a:cubicBezTo>
                <a:cubicBezTo>
                  <a:pt x="5049" y="1240"/>
                  <a:pt x="5014" y="1328"/>
                  <a:pt x="4964" y="1890"/>
                </a:cubicBezTo>
                <a:lnTo>
                  <a:pt x="4906" y="2523"/>
                </a:lnTo>
                <a:lnTo>
                  <a:pt x="4455" y="2586"/>
                </a:lnTo>
                <a:cubicBezTo>
                  <a:pt x="4104" y="2634"/>
                  <a:pt x="4012" y="2673"/>
                  <a:pt x="4039" y="2755"/>
                </a:cubicBezTo>
                <a:cubicBezTo>
                  <a:pt x="4174" y="3165"/>
                  <a:pt x="4248" y="3915"/>
                  <a:pt x="4162" y="3993"/>
                </a:cubicBezTo>
                <a:cubicBezTo>
                  <a:pt x="4007" y="4134"/>
                  <a:pt x="4042" y="4517"/>
                  <a:pt x="4225" y="4689"/>
                </a:cubicBezTo>
                <a:cubicBezTo>
                  <a:pt x="4405" y="4857"/>
                  <a:pt x="5012" y="5024"/>
                  <a:pt x="5432" y="5020"/>
                </a:cubicBezTo>
                <a:cubicBezTo>
                  <a:pt x="5578" y="5018"/>
                  <a:pt x="5849" y="4985"/>
                  <a:pt x="6036" y="4945"/>
                </a:cubicBezTo>
                <a:cubicBezTo>
                  <a:pt x="6337" y="4881"/>
                  <a:pt x="6402" y="4884"/>
                  <a:pt x="6618" y="4979"/>
                </a:cubicBezTo>
                <a:cubicBezTo>
                  <a:pt x="6752" y="5038"/>
                  <a:pt x="7056" y="5119"/>
                  <a:pt x="7295" y="5159"/>
                </a:cubicBezTo>
                <a:cubicBezTo>
                  <a:pt x="7682" y="5223"/>
                  <a:pt x="7730" y="5251"/>
                  <a:pt x="7730" y="5413"/>
                </a:cubicBezTo>
                <a:cubicBezTo>
                  <a:pt x="7730" y="5593"/>
                  <a:pt x="7726" y="5594"/>
                  <a:pt x="7247" y="5578"/>
                </a:cubicBezTo>
                <a:cubicBezTo>
                  <a:pt x="6678" y="5558"/>
                  <a:pt x="5908" y="5749"/>
                  <a:pt x="5536" y="6002"/>
                </a:cubicBezTo>
                <a:cubicBezTo>
                  <a:pt x="5343" y="6133"/>
                  <a:pt x="5154" y="6176"/>
                  <a:pt x="4428" y="6251"/>
                </a:cubicBezTo>
                <a:cubicBezTo>
                  <a:pt x="2736" y="6427"/>
                  <a:pt x="2382" y="6491"/>
                  <a:pt x="2212" y="6651"/>
                </a:cubicBezTo>
                <a:cubicBezTo>
                  <a:pt x="1963" y="6885"/>
                  <a:pt x="1492" y="7682"/>
                  <a:pt x="1286" y="8223"/>
                </a:cubicBezTo>
                <a:cubicBezTo>
                  <a:pt x="1095" y="8723"/>
                  <a:pt x="1099" y="9211"/>
                  <a:pt x="1307" y="11451"/>
                </a:cubicBezTo>
                <a:cubicBezTo>
                  <a:pt x="1384" y="12289"/>
                  <a:pt x="1285" y="12547"/>
                  <a:pt x="486" y="13587"/>
                </a:cubicBezTo>
                <a:cubicBezTo>
                  <a:pt x="15" y="14202"/>
                  <a:pt x="-29" y="14298"/>
                  <a:pt x="85" y="14446"/>
                </a:cubicBezTo>
                <a:cubicBezTo>
                  <a:pt x="171" y="14556"/>
                  <a:pt x="176" y="14645"/>
                  <a:pt x="104" y="14710"/>
                </a:cubicBezTo>
                <a:cubicBezTo>
                  <a:pt x="-50" y="14850"/>
                  <a:pt x="-30" y="15011"/>
                  <a:pt x="150" y="15083"/>
                </a:cubicBezTo>
                <a:cubicBezTo>
                  <a:pt x="234" y="15117"/>
                  <a:pt x="333" y="15287"/>
                  <a:pt x="369" y="15459"/>
                </a:cubicBezTo>
                <a:cubicBezTo>
                  <a:pt x="405" y="15632"/>
                  <a:pt x="488" y="16044"/>
                  <a:pt x="554" y="16376"/>
                </a:cubicBezTo>
                <a:cubicBezTo>
                  <a:pt x="783" y="17532"/>
                  <a:pt x="1136" y="17961"/>
                  <a:pt x="2174" y="18345"/>
                </a:cubicBezTo>
                <a:cubicBezTo>
                  <a:pt x="2466" y="18453"/>
                  <a:pt x="2705" y="18571"/>
                  <a:pt x="2704" y="18607"/>
                </a:cubicBezTo>
                <a:cubicBezTo>
                  <a:pt x="2703" y="18644"/>
                  <a:pt x="2604" y="19067"/>
                  <a:pt x="2486" y="19549"/>
                </a:cubicBezTo>
                <a:cubicBezTo>
                  <a:pt x="2367" y="20030"/>
                  <a:pt x="2235" y="20689"/>
                  <a:pt x="2191" y="21012"/>
                </a:cubicBezTo>
                <a:lnTo>
                  <a:pt x="2111" y="21600"/>
                </a:lnTo>
                <a:lnTo>
                  <a:pt x="7768" y="21600"/>
                </a:lnTo>
                <a:lnTo>
                  <a:pt x="7830" y="21450"/>
                </a:lnTo>
                <a:cubicBezTo>
                  <a:pt x="8235" y="20461"/>
                  <a:pt x="8356" y="19065"/>
                  <a:pt x="8084" y="18522"/>
                </a:cubicBezTo>
                <a:cubicBezTo>
                  <a:pt x="7998" y="18348"/>
                  <a:pt x="7960" y="18196"/>
                  <a:pt x="8000" y="18184"/>
                </a:cubicBezTo>
                <a:cubicBezTo>
                  <a:pt x="8128" y="18146"/>
                  <a:pt x="9299" y="18370"/>
                  <a:pt x="9514" y="18474"/>
                </a:cubicBezTo>
                <a:cubicBezTo>
                  <a:pt x="9628" y="18530"/>
                  <a:pt x="9768" y="18671"/>
                  <a:pt x="9824" y="18788"/>
                </a:cubicBezTo>
                <a:cubicBezTo>
                  <a:pt x="9985" y="19121"/>
                  <a:pt x="10252" y="20249"/>
                  <a:pt x="10337" y="20958"/>
                </a:cubicBezTo>
                <a:lnTo>
                  <a:pt x="10413" y="21600"/>
                </a:lnTo>
                <a:lnTo>
                  <a:pt x="16028" y="21600"/>
                </a:lnTo>
                <a:lnTo>
                  <a:pt x="16056" y="20356"/>
                </a:lnTo>
                <a:cubicBezTo>
                  <a:pt x="16072" y="19671"/>
                  <a:pt x="16084" y="18557"/>
                  <a:pt x="16084" y="17880"/>
                </a:cubicBezTo>
                <a:lnTo>
                  <a:pt x="16084" y="16649"/>
                </a:lnTo>
                <a:lnTo>
                  <a:pt x="16451" y="16631"/>
                </a:lnTo>
                <a:cubicBezTo>
                  <a:pt x="16788" y="16616"/>
                  <a:pt x="16818" y="16599"/>
                  <a:pt x="16818" y="16426"/>
                </a:cubicBezTo>
                <a:cubicBezTo>
                  <a:pt x="16818" y="16322"/>
                  <a:pt x="16721" y="15935"/>
                  <a:pt x="16602" y="15567"/>
                </a:cubicBezTo>
                <a:cubicBezTo>
                  <a:pt x="16484" y="15199"/>
                  <a:pt x="16353" y="14701"/>
                  <a:pt x="16311" y="14461"/>
                </a:cubicBezTo>
                <a:cubicBezTo>
                  <a:pt x="16242" y="14062"/>
                  <a:pt x="16149" y="13713"/>
                  <a:pt x="15794" y="12524"/>
                </a:cubicBezTo>
                <a:cubicBezTo>
                  <a:pt x="15710" y="12243"/>
                  <a:pt x="15709" y="12103"/>
                  <a:pt x="15791" y="12063"/>
                </a:cubicBezTo>
                <a:cubicBezTo>
                  <a:pt x="15873" y="12024"/>
                  <a:pt x="16201" y="12077"/>
                  <a:pt x="16869" y="12240"/>
                </a:cubicBezTo>
                <a:cubicBezTo>
                  <a:pt x="18163" y="12555"/>
                  <a:pt x="18925" y="12593"/>
                  <a:pt x="19794" y="12387"/>
                </a:cubicBezTo>
                <a:cubicBezTo>
                  <a:pt x="20478" y="12225"/>
                  <a:pt x="20868" y="12009"/>
                  <a:pt x="21299" y="11553"/>
                </a:cubicBezTo>
                <a:cubicBezTo>
                  <a:pt x="21485" y="11356"/>
                  <a:pt x="21550" y="11254"/>
                  <a:pt x="21547" y="11095"/>
                </a:cubicBezTo>
                <a:cubicBezTo>
                  <a:pt x="21545" y="11042"/>
                  <a:pt x="21536" y="10982"/>
                  <a:pt x="21522" y="10911"/>
                </a:cubicBezTo>
                <a:cubicBezTo>
                  <a:pt x="21391" y="10261"/>
                  <a:pt x="20443" y="9032"/>
                  <a:pt x="19455" y="8234"/>
                </a:cubicBezTo>
                <a:cubicBezTo>
                  <a:pt x="18851" y="7745"/>
                  <a:pt x="16869" y="6462"/>
                  <a:pt x="16618" y="6397"/>
                </a:cubicBezTo>
                <a:cubicBezTo>
                  <a:pt x="16502" y="6367"/>
                  <a:pt x="15987" y="6307"/>
                  <a:pt x="15475" y="6264"/>
                </a:cubicBezTo>
                <a:cubicBezTo>
                  <a:pt x="14634" y="6194"/>
                  <a:pt x="14497" y="6164"/>
                  <a:pt x="14072" y="5963"/>
                </a:cubicBezTo>
                <a:cubicBezTo>
                  <a:pt x="13189" y="5544"/>
                  <a:pt x="12145" y="5412"/>
                  <a:pt x="11421" y="5626"/>
                </a:cubicBezTo>
                <a:cubicBezTo>
                  <a:pt x="11215" y="5687"/>
                  <a:pt x="10999" y="5722"/>
                  <a:pt x="10940" y="5705"/>
                </a:cubicBezTo>
                <a:cubicBezTo>
                  <a:pt x="10768" y="5653"/>
                  <a:pt x="10817" y="5114"/>
                  <a:pt x="11006" y="4983"/>
                </a:cubicBezTo>
                <a:cubicBezTo>
                  <a:pt x="11101" y="4918"/>
                  <a:pt x="11381" y="4809"/>
                  <a:pt x="11632" y="4740"/>
                </a:cubicBezTo>
                <a:cubicBezTo>
                  <a:pt x="11882" y="4672"/>
                  <a:pt x="12187" y="4539"/>
                  <a:pt x="12308" y="4443"/>
                </a:cubicBezTo>
                <a:cubicBezTo>
                  <a:pt x="12439" y="4341"/>
                  <a:pt x="12655" y="4257"/>
                  <a:pt x="12838" y="4239"/>
                </a:cubicBezTo>
                <a:cubicBezTo>
                  <a:pt x="13301" y="4193"/>
                  <a:pt x="14193" y="3772"/>
                  <a:pt x="14310" y="3545"/>
                </a:cubicBezTo>
                <a:cubicBezTo>
                  <a:pt x="14365" y="3440"/>
                  <a:pt x="14373" y="2985"/>
                  <a:pt x="14329" y="2533"/>
                </a:cubicBezTo>
                <a:cubicBezTo>
                  <a:pt x="14235" y="1560"/>
                  <a:pt x="14031" y="1236"/>
                  <a:pt x="13246" y="813"/>
                </a:cubicBezTo>
                <a:cubicBezTo>
                  <a:pt x="12636" y="484"/>
                  <a:pt x="11248" y="129"/>
                  <a:pt x="10214" y="37"/>
                </a:cubicBezTo>
                <a:cubicBezTo>
                  <a:pt x="9931" y="12"/>
                  <a:pt x="9582" y="0"/>
                  <a:pt x="920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3" name="Фигура"/>
          <p:cNvSpPr/>
          <p:nvPr/>
        </p:nvSpPr>
        <p:spPr>
          <a:xfrm>
            <a:off x="6559360" y="8132135"/>
            <a:ext cx="196129" cy="967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97" y="1601"/>
                </a:moveTo>
                <a:lnTo>
                  <a:pt x="21600" y="0"/>
                </a:lnTo>
                <a:lnTo>
                  <a:pt x="18556" y="18532"/>
                </a:lnTo>
                <a:lnTo>
                  <a:pt x="0" y="21600"/>
                </a:lnTo>
                <a:lnTo>
                  <a:pt x="6297" y="1601"/>
                </a:lnTo>
                <a:close/>
              </a:path>
            </a:pathLst>
          </a:custGeom>
          <a:solidFill>
            <a:srgbClr val="CACBC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12" name="Сгруппировать">
            <a:extLst>
              <a:ext uri="{FF2B5EF4-FFF2-40B4-BE49-F238E27FC236}">
                <a16:creationId xmlns="" xmlns:a16="http://schemas.microsoft.com/office/drawing/2014/main" id="{9ECD3CD5-DBF5-4BDE-9B81-9CE5F37C1912}"/>
              </a:ext>
            </a:extLst>
          </p:cNvPr>
          <p:cNvGrpSpPr/>
          <p:nvPr/>
        </p:nvGrpSpPr>
        <p:grpSpPr>
          <a:xfrm>
            <a:off x="1113780" y="5931838"/>
            <a:ext cx="1125559" cy="1115822"/>
            <a:chOff x="0" y="0"/>
            <a:chExt cx="1125558" cy="1115820"/>
          </a:xfrm>
        </p:grpSpPr>
        <p:pic>
          <p:nvPicPr>
            <p:cNvPr id="13" name="Изображение" descr="Изображение">
              <a:extLst>
                <a:ext uri="{FF2B5EF4-FFF2-40B4-BE49-F238E27FC236}">
                  <a16:creationId xmlns="" xmlns:a16="http://schemas.microsoft.com/office/drawing/2014/main" id="{C1D70C11-E655-4239-9705-100C7FE69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877" t="44466" r="28020" b="20976"/>
            <a:stretch>
              <a:fillRect/>
            </a:stretch>
          </p:blipFill>
          <p:spPr>
            <a:xfrm>
              <a:off x="320094" y="343688"/>
              <a:ext cx="487512" cy="772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560" extrusionOk="0">
                  <a:moveTo>
                    <a:pt x="10448" y="1"/>
                  </a:moveTo>
                  <a:cubicBezTo>
                    <a:pt x="9797" y="-8"/>
                    <a:pt x="9150" y="42"/>
                    <a:pt x="8310" y="156"/>
                  </a:cubicBezTo>
                  <a:cubicBezTo>
                    <a:pt x="6520" y="398"/>
                    <a:pt x="4951" y="932"/>
                    <a:pt x="3567" y="1774"/>
                  </a:cubicBezTo>
                  <a:cubicBezTo>
                    <a:pt x="905" y="3392"/>
                    <a:pt x="-386" y="5810"/>
                    <a:pt x="101" y="8235"/>
                  </a:cubicBezTo>
                  <a:cubicBezTo>
                    <a:pt x="517" y="10305"/>
                    <a:pt x="1532" y="11609"/>
                    <a:pt x="4102" y="13332"/>
                  </a:cubicBezTo>
                  <a:cubicBezTo>
                    <a:pt x="5742" y="14432"/>
                    <a:pt x="7861" y="16140"/>
                    <a:pt x="7861" y="16369"/>
                  </a:cubicBezTo>
                  <a:cubicBezTo>
                    <a:pt x="7861" y="16427"/>
                    <a:pt x="8014" y="16610"/>
                    <a:pt x="8206" y="16768"/>
                  </a:cubicBezTo>
                  <a:cubicBezTo>
                    <a:pt x="8423" y="16945"/>
                    <a:pt x="8528" y="17145"/>
                    <a:pt x="8465" y="17300"/>
                  </a:cubicBezTo>
                  <a:cubicBezTo>
                    <a:pt x="8409" y="17437"/>
                    <a:pt x="8456" y="17623"/>
                    <a:pt x="8569" y="17710"/>
                  </a:cubicBezTo>
                  <a:cubicBezTo>
                    <a:pt x="8681" y="17797"/>
                    <a:pt x="8716" y="17950"/>
                    <a:pt x="8655" y="18053"/>
                  </a:cubicBezTo>
                  <a:cubicBezTo>
                    <a:pt x="8593" y="18157"/>
                    <a:pt x="8613" y="18330"/>
                    <a:pt x="8689" y="18441"/>
                  </a:cubicBezTo>
                  <a:cubicBezTo>
                    <a:pt x="8830" y="18647"/>
                    <a:pt x="8921" y="19106"/>
                    <a:pt x="8948" y="19627"/>
                  </a:cubicBezTo>
                  <a:cubicBezTo>
                    <a:pt x="8956" y="19786"/>
                    <a:pt x="9118" y="20021"/>
                    <a:pt x="9293" y="20148"/>
                  </a:cubicBezTo>
                  <a:cubicBezTo>
                    <a:pt x="9468" y="20275"/>
                    <a:pt x="9653" y="20459"/>
                    <a:pt x="9707" y="20558"/>
                  </a:cubicBezTo>
                  <a:cubicBezTo>
                    <a:pt x="9761" y="20657"/>
                    <a:pt x="10131" y="20801"/>
                    <a:pt x="10534" y="20879"/>
                  </a:cubicBezTo>
                  <a:cubicBezTo>
                    <a:pt x="10938" y="20957"/>
                    <a:pt x="11411" y="21152"/>
                    <a:pt x="11586" y="21311"/>
                  </a:cubicBezTo>
                  <a:cubicBezTo>
                    <a:pt x="11892" y="21589"/>
                    <a:pt x="11957" y="21592"/>
                    <a:pt x="13225" y="21522"/>
                  </a:cubicBezTo>
                  <a:cubicBezTo>
                    <a:pt x="15164" y="21415"/>
                    <a:pt x="16032" y="21235"/>
                    <a:pt x="16105" y="20912"/>
                  </a:cubicBezTo>
                  <a:cubicBezTo>
                    <a:pt x="16140" y="20757"/>
                    <a:pt x="16482" y="20504"/>
                    <a:pt x="16950" y="20292"/>
                  </a:cubicBezTo>
                  <a:cubicBezTo>
                    <a:pt x="17599" y="19998"/>
                    <a:pt x="17743" y="19865"/>
                    <a:pt x="17743" y="19571"/>
                  </a:cubicBezTo>
                  <a:cubicBezTo>
                    <a:pt x="17743" y="19374"/>
                    <a:pt x="17853" y="19146"/>
                    <a:pt x="17967" y="19073"/>
                  </a:cubicBezTo>
                  <a:cubicBezTo>
                    <a:pt x="18125" y="18972"/>
                    <a:pt x="18106" y="18896"/>
                    <a:pt x="17933" y="18763"/>
                  </a:cubicBezTo>
                  <a:cubicBezTo>
                    <a:pt x="17802" y="18662"/>
                    <a:pt x="17766" y="18470"/>
                    <a:pt x="17829" y="18308"/>
                  </a:cubicBezTo>
                  <a:cubicBezTo>
                    <a:pt x="17890" y="18152"/>
                    <a:pt x="17843" y="17993"/>
                    <a:pt x="17743" y="17954"/>
                  </a:cubicBezTo>
                  <a:cubicBezTo>
                    <a:pt x="17643" y="17914"/>
                    <a:pt x="17564" y="17736"/>
                    <a:pt x="17571" y="17566"/>
                  </a:cubicBezTo>
                  <a:cubicBezTo>
                    <a:pt x="17577" y="17395"/>
                    <a:pt x="17502" y="17011"/>
                    <a:pt x="17398" y="16701"/>
                  </a:cubicBezTo>
                  <a:cubicBezTo>
                    <a:pt x="17051" y="15666"/>
                    <a:pt x="17564" y="14448"/>
                    <a:pt x="19381" y="12003"/>
                  </a:cubicBezTo>
                  <a:cubicBezTo>
                    <a:pt x="20124" y="11003"/>
                    <a:pt x="20740" y="10003"/>
                    <a:pt x="20899" y="9520"/>
                  </a:cubicBezTo>
                  <a:cubicBezTo>
                    <a:pt x="21122" y="8839"/>
                    <a:pt x="21214" y="8151"/>
                    <a:pt x="21175" y="7470"/>
                  </a:cubicBezTo>
                  <a:cubicBezTo>
                    <a:pt x="21057" y="5427"/>
                    <a:pt x="19785" y="3462"/>
                    <a:pt x="17588" y="2062"/>
                  </a:cubicBezTo>
                  <a:cubicBezTo>
                    <a:pt x="16010" y="1057"/>
                    <a:pt x="14638" y="552"/>
                    <a:pt x="12604" y="222"/>
                  </a:cubicBezTo>
                  <a:cubicBezTo>
                    <a:pt x="11762" y="86"/>
                    <a:pt x="11099" y="9"/>
                    <a:pt x="10448" y="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" name="Закругленный прямоугольник">
              <a:extLst>
                <a:ext uri="{FF2B5EF4-FFF2-40B4-BE49-F238E27FC236}">
                  <a16:creationId xmlns="" xmlns:a16="http://schemas.microsoft.com/office/drawing/2014/main" id="{630E6B5C-21A5-41F3-A726-C5E3A4E8EEB6}"/>
                </a:ext>
              </a:extLst>
            </p:cNvPr>
            <p:cNvSpPr/>
            <p:nvPr/>
          </p:nvSpPr>
          <p:spPr>
            <a:xfrm rot="20700000">
              <a:off x="410996" y="2937"/>
              <a:ext cx="62819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Закругленный прямоугольник">
              <a:extLst>
                <a:ext uri="{FF2B5EF4-FFF2-40B4-BE49-F238E27FC236}">
                  <a16:creationId xmlns="" xmlns:a16="http://schemas.microsoft.com/office/drawing/2014/main" id="{D0C744B1-B662-4D2B-9EAC-8DFEF43FE153}"/>
                </a:ext>
              </a:extLst>
            </p:cNvPr>
            <p:cNvSpPr/>
            <p:nvPr/>
          </p:nvSpPr>
          <p:spPr>
            <a:xfrm rot="17345328">
              <a:off x="124112" y="211579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Закругленный прямоугольник">
              <a:extLst>
                <a:ext uri="{FF2B5EF4-FFF2-40B4-BE49-F238E27FC236}">
                  <a16:creationId xmlns="" xmlns:a16="http://schemas.microsoft.com/office/drawing/2014/main" id="{58E72FFE-5705-4FA8-AADC-9BDCF8E59E9E}"/>
                </a:ext>
              </a:extLst>
            </p:cNvPr>
            <p:cNvSpPr/>
            <p:nvPr/>
          </p:nvSpPr>
          <p:spPr>
            <a:xfrm rot="15417603">
              <a:off x="124112" y="577456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Закругленный прямоугольник">
              <a:extLst>
                <a:ext uri="{FF2B5EF4-FFF2-40B4-BE49-F238E27FC236}">
                  <a16:creationId xmlns="" xmlns:a16="http://schemas.microsoft.com/office/drawing/2014/main" id="{0AFA0437-5B5A-445B-9249-A3C4D87DC395}"/>
                </a:ext>
              </a:extLst>
            </p:cNvPr>
            <p:cNvSpPr/>
            <p:nvPr/>
          </p:nvSpPr>
          <p:spPr>
            <a:xfrm rot="13725163" flipH="1">
              <a:off x="780636" y="73654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Закругленный прямоугольник">
              <a:extLst>
                <a:ext uri="{FF2B5EF4-FFF2-40B4-BE49-F238E27FC236}">
                  <a16:creationId xmlns="" xmlns:a16="http://schemas.microsoft.com/office/drawing/2014/main" id="{9E0E176F-44E4-4A01-973F-E4F3B75476FC}"/>
                </a:ext>
              </a:extLst>
            </p:cNvPr>
            <p:cNvSpPr/>
            <p:nvPr/>
          </p:nvSpPr>
          <p:spPr>
            <a:xfrm rot="15237603" flipH="1">
              <a:off x="939039" y="361860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9" name="Номер слайда 1"/>
          <p:cNvSpPr txBox="1">
            <a:spLocks/>
          </p:cNvSpPr>
          <p:nvPr/>
        </p:nvSpPr>
        <p:spPr>
          <a:xfrm>
            <a:off x="23563560" y="12836622"/>
            <a:ext cx="274113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Линия"/>
          <p:cNvSpPr/>
          <p:nvPr/>
        </p:nvSpPr>
        <p:spPr>
          <a:xfrm flipH="1" flipV="1">
            <a:off x="1945964" y="1627702"/>
            <a:ext cx="3376617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1881228" y="687221"/>
            <a:ext cx="11722591" cy="82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2" name="Сгруппировать">
            <a:extLst>
              <a:ext uri="{FF2B5EF4-FFF2-40B4-BE49-F238E27FC236}">
                <a16:creationId xmlns="" xmlns:a16="http://schemas.microsoft.com/office/drawing/2014/main" id="{9ECD3CD5-DBF5-4BDE-9B81-9CE5F37C1912}"/>
              </a:ext>
            </a:extLst>
          </p:cNvPr>
          <p:cNvGrpSpPr/>
          <p:nvPr/>
        </p:nvGrpSpPr>
        <p:grpSpPr>
          <a:xfrm>
            <a:off x="1113780" y="4262866"/>
            <a:ext cx="1125559" cy="1115822"/>
            <a:chOff x="0" y="0"/>
            <a:chExt cx="1125558" cy="1115820"/>
          </a:xfrm>
        </p:grpSpPr>
        <p:pic>
          <p:nvPicPr>
            <p:cNvPr id="23" name="Изображение" descr="Изображение">
              <a:extLst>
                <a:ext uri="{FF2B5EF4-FFF2-40B4-BE49-F238E27FC236}">
                  <a16:creationId xmlns="" xmlns:a16="http://schemas.microsoft.com/office/drawing/2014/main" id="{C1D70C11-E655-4239-9705-100C7FE69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877" t="44466" r="28020" b="20976"/>
            <a:stretch>
              <a:fillRect/>
            </a:stretch>
          </p:blipFill>
          <p:spPr>
            <a:xfrm>
              <a:off x="320094" y="343688"/>
              <a:ext cx="487512" cy="772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560" extrusionOk="0">
                  <a:moveTo>
                    <a:pt x="10448" y="1"/>
                  </a:moveTo>
                  <a:cubicBezTo>
                    <a:pt x="9797" y="-8"/>
                    <a:pt x="9150" y="42"/>
                    <a:pt x="8310" y="156"/>
                  </a:cubicBezTo>
                  <a:cubicBezTo>
                    <a:pt x="6520" y="398"/>
                    <a:pt x="4951" y="932"/>
                    <a:pt x="3567" y="1774"/>
                  </a:cubicBezTo>
                  <a:cubicBezTo>
                    <a:pt x="905" y="3392"/>
                    <a:pt x="-386" y="5810"/>
                    <a:pt x="101" y="8235"/>
                  </a:cubicBezTo>
                  <a:cubicBezTo>
                    <a:pt x="517" y="10305"/>
                    <a:pt x="1532" y="11609"/>
                    <a:pt x="4102" y="13332"/>
                  </a:cubicBezTo>
                  <a:cubicBezTo>
                    <a:pt x="5742" y="14432"/>
                    <a:pt x="7861" y="16140"/>
                    <a:pt x="7861" y="16369"/>
                  </a:cubicBezTo>
                  <a:cubicBezTo>
                    <a:pt x="7861" y="16427"/>
                    <a:pt x="8014" y="16610"/>
                    <a:pt x="8206" y="16768"/>
                  </a:cubicBezTo>
                  <a:cubicBezTo>
                    <a:pt x="8423" y="16945"/>
                    <a:pt x="8528" y="17145"/>
                    <a:pt x="8465" y="17300"/>
                  </a:cubicBezTo>
                  <a:cubicBezTo>
                    <a:pt x="8409" y="17437"/>
                    <a:pt x="8456" y="17623"/>
                    <a:pt x="8569" y="17710"/>
                  </a:cubicBezTo>
                  <a:cubicBezTo>
                    <a:pt x="8681" y="17797"/>
                    <a:pt x="8716" y="17950"/>
                    <a:pt x="8655" y="18053"/>
                  </a:cubicBezTo>
                  <a:cubicBezTo>
                    <a:pt x="8593" y="18157"/>
                    <a:pt x="8613" y="18330"/>
                    <a:pt x="8689" y="18441"/>
                  </a:cubicBezTo>
                  <a:cubicBezTo>
                    <a:pt x="8830" y="18647"/>
                    <a:pt x="8921" y="19106"/>
                    <a:pt x="8948" y="19627"/>
                  </a:cubicBezTo>
                  <a:cubicBezTo>
                    <a:pt x="8956" y="19786"/>
                    <a:pt x="9118" y="20021"/>
                    <a:pt x="9293" y="20148"/>
                  </a:cubicBezTo>
                  <a:cubicBezTo>
                    <a:pt x="9468" y="20275"/>
                    <a:pt x="9653" y="20459"/>
                    <a:pt x="9707" y="20558"/>
                  </a:cubicBezTo>
                  <a:cubicBezTo>
                    <a:pt x="9761" y="20657"/>
                    <a:pt x="10131" y="20801"/>
                    <a:pt x="10534" y="20879"/>
                  </a:cubicBezTo>
                  <a:cubicBezTo>
                    <a:pt x="10938" y="20957"/>
                    <a:pt x="11411" y="21152"/>
                    <a:pt x="11586" y="21311"/>
                  </a:cubicBezTo>
                  <a:cubicBezTo>
                    <a:pt x="11892" y="21589"/>
                    <a:pt x="11957" y="21592"/>
                    <a:pt x="13225" y="21522"/>
                  </a:cubicBezTo>
                  <a:cubicBezTo>
                    <a:pt x="15164" y="21415"/>
                    <a:pt x="16032" y="21235"/>
                    <a:pt x="16105" y="20912"/>
                  </a:cubicBezTo>
                  <a:cubicBezTo>
                    <a:pt x="16140" y="20757"/>
                    <a:pt x="16482" y="20504"/>
                    <a:pt x="16950" y="20292"/>
                  </a:cubicBezTo>
                  <a:cubicBezTo>
                    <a:pt x="17599" y="19998"/>
                    <a:pt x="17743" y="19865"/>
                    <a:pt x="17743" y="19571"/>
                  </a:cubicBezTo>
                  <a:cubicBezTo>
                    <a:pt x="17743" y="19374"/>
                    <a:pt x="17853" y="19146"/>
                    <a:pt x="17967" y="19073"/>
                  </a:cubicBezTo>
                  <a:cubicBezTo>
                    <a:pt x="18125" y="18972"/>
                    <a:pt x="18106" y="18896"/>
                    <a:pt x="17933" y="18763"/>
                  </a:cubicBezTo>
                  <a:cubicBezTo>
                    <a:pt x="17802" y="18662"/>
                    <a:pt x="17766" y="18470"/>
                    <a:pt x="17829" y="18308"/>
                  </a:cubicBezTo>
                  <a:cubicBezTo>
                    <a:pt x="17890" y="18152"/>
                    <a:pt x="17843" y="17993"/>
                    <a:pt x="17743" y="17954"/>
                  </a:cubicBezTo>
                  <a:cubicBezTo>
                    <a:pt x="17643" y="17914"/>
                    <a:pt x="17564" y="17736"/>
                    <a:pt x="17571" y="17566"/>
                  </a:cubicBezTo>
                  <a:cubicBezTo>
                    <a:pt x="17577" y="17395"/>
                    <a:pt x="17502" y="17011"/>
                    <a:pt x="17398" y="16701"/>
                  </a:cubicBezTo>
                  <a:cubicBezTo>
                    <a:pt x="17051" y="15666"/>
                    <a:pt x="17564" y="14448"/>
                    <a:pt x="19381" y="12003"/>
                  </a:cubicBezTo>
                  <a:cubicBezTo>
                    <a:pt x="20124" y="11003"/>
                    <a:pt x="20740" y="10003"/>
                    <a:pt x="20899" y="9520"/>
                  </a:cubicBezTo>
                  <a:cubicBezTo>
                    <a:pt x="21122" y="8839"/>
                    <a:pt x="21214" y="8151"/>
                    <a:pt x="21175" y="7470"/>
                  </a:cubicBezTo>
                  <a:cubicBezTo>
                    <a:pt x="21057" y="5427"/>
                    <a:pt x="19785" y="3462"/>
                    <a:pt x="17588" y="2062"/>
                  </a:cubicBezTo>
                  <a:cubicBezTo>
                    <a:pt x="16010" y="1057"/>
                    <a:pt x="14638" y="552"/>
                    <a:pt x="12604" y="222"/>
                  </a:cubicBezTo>
                  <a:cubicBezTo>
                    <a:pt x="11762" y="86"/>
                    <a:pt x="11099" y="9"/>
                    <a:pt x="10448" y="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4" name="Закругленный прямоугольник">
              <a:extLst>
                <a:ext uri="{FF2B5EF4-FFF2-40B4-BE49-F238E27FC236}">
                  <a16:creationId xmlns="" xmlns:a16="http://schemas.microsoft.com/office/drawing/2014/main" id="{630E6B5C-21A5-41F3-A726-C5E3A4E8EEB6}"/>
                </a:ext>
              </a:extLst>
            </p:cNvPr>
            <p:cNvSpPr/>
            <p:nvPr/>
          </p:nvSpPr>
          <p:spPr>
            <a:xfrm rot="20700000">
              <a:off x="410996" y="2937"/>
              <a:ext cx="62819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5" name="Закругленный прямоугольник">
              <a:extLst>
                <a:ext uri="{FF2B5EF4-FFF2-40B4-BE49-F238E27FC236}">
                  <a16:creationId xmlns="" xmlns:a16="http://schemas.microsoft.com/office/drawing/2014/main" id="{D0C744B1-B662-4D2B-9EAC-8DFEF43FE153}"/>
                </a:ext>
              </a:extLst>
            </p:cNvPr>
            <p:cNvSpPr/>
            <p:nvPr/>
          </p:nvSpPr>
          <p:spPr>
            <a:xfrm rot="17345328">
              <a:off x="124112" y="211579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" name="Закругленный прямоугольник">
              <a:extLst>
                <a:ext uri="{FF2B5EF4-FFF2-40B4-BE49-F238E27FC236}">
                  <a16:creationId xmlns="" xmlns:a16="http://schemas.microsoft.com/office/drawing/2014/main" id="{58E72FFE-5705-4FA8-AADC-9BDCF8E59E9E}"/>
                </a:ext>
              </a:extLst>
            </p:cNvPr>
            <p:cNvSpPr/>
            <p:nvPr/>
          </p:nvSpPr>
          <p:spPr>
            <a:xfrm rot="15417603">
              <a:off x="124112" y="577456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7" name="Закругленный прямоугольник">
              <a:extLst>
                <a:ext uri="{FF2B5EF4-FFF2-40B4-BE49-F238E27FC236}">
                  <a16:creationId xmlns="" xmlns:a16="http://schemas.microsoft.com/office/drawing/2014/main" id="{0AFA0437-5B5A-445B-9249-A3C4D87DC395}"/>
                </a:ext>
              </a:extLst>
            </p:cNvPr>
            <p:cNvSpPr/>
            <p:nvPr/>
          </p:nvSpPr>
          <p:spPr>
            <a:xfrm rot="13725163" flipH="1">
              <a:off x="780636" y="73654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8" name="Закругленный прямоугольник">
              <a:extLst>
                <a:ext uri="{FF2B5EF4-FFF2-40B4-BE49-F238E27FC236}">
                  <a16:creationId xmlns="" xmlns:a16="http://schemas.microsoft.com/office/drawing/2014/main" id="{9E0E176F-44E4-4A01-973F-E4F3B75476FC}"/>
                </a:ext>
              </a:extLst>
            </p:cNvPr>
            <p:cNvSpPr/>
            <p:nvPr/>
          </p:nvSpPr>
          <p:spPr>
            <a:xfrm rot="15237603" flipH="1">
              <a:off x="939039" y="361860"/>
              <a:ext cx="62818" cy="30472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9253"/>
              </a:srgbClr>
            </a:solidFill>
            <a:ln w="12700" cap="flat">
              <a:noFill/>
              <a:miter lim="400000"/>
            </a:ln>
            <a:effectLst>
              <a:outerShdw blurRad="266700" rotWithShape="0">
                <a:srgbClr val="000000">
                  <a:alpha val="4332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/>
          <p:cNvSpPr txBox="1">
            <a:spLocks/>
          </p:cNvSpPr>
          <p:nvPr/>
        </p:nvSpPr>
        <p:spPr>
          <a:xfrm>
            <a:off x="23563560" y="12836622"/>
            <a:ext cx="274113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едполагаемое количество пользователей системы:…"/>
          <p:cNvSpPr txBox="1"/>
          <p:nvPr/>
        </p:nvSpPr>
        <p:spPr>
          <a:xfrm>
            <a:off x="1250599" y="2521588"/>
            <a:ext cx="11201823" cy="2007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49580">
              <a:lnSpc>
                <a:spcPct val="107916"/>
              </a:lnSpc>
              <a:spcBef>
                <a:spcPts val="800"/>
              </a:spcBef>
              <a:defRPr sz="450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6000" dirty="0" smtClean="0"/>
              <a:t>Ожидаемое </a:t>
            </a:r>
            <a:r>
              <a:rPr lang="ru-RU" sz="6000" dirty="0"/>
              <a:t>количество пользователей системы:</a:t>
            </a:r>
            <a:endParaRPr sz="60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881228" y="5494217"/>
            <a:ext cx="9940566" cy="5795304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</a:pPr>
            <a:r>
              <a:rPr lang="ru-RU" sz="5400" dirty="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5 000 </a:t>
            </a:r>
            <a:r>
              <a:rPr lang="ru-RU" sz="5400" b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волонтеров </a:t>
            </a:r>
          </a:p>
          <a:p>
            <a:pPr algn="l" defTabSz="449580">
              <a:lnSpc>
                <a:spcPct val="107916"/>
              </a:lnSpc>
              <a:spcBef>
                <a:spcPts val="800"/>
              </a:spcBef>
            </a:pPr>
            <a:r>
              <a:rPr lang="ru-RU" sz="5400" b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Республики </a:t>
            </a:r>
            <a:r>
              <a:rPr lang="ru-RU" sz="5400" b="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Башкортостан</a:t>
            </a:r>
            <a:endParaRPr lang="ru-RU" sz="5400" b="0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 defTabSz="449580">
              <a:lnSpc>
                <a:spcPct val="107916"/>
              </a:lnSpc>
              <a:spcBef>
                <a:spcPts val="800"/>
              </a:spcBef>
            </a:pPr>
            <a:r>
              <a:rPr lang="ru-RU" sz="5400" dirty="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5400" dirty="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5400" dirty="0">
                <a:solidFill>
                  <a:srgbClr val="0FA0FF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1 000 </a:t>
            </a:r>
            <a:r>
              <a:rPr lang="ru-RU" sz="5400" b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волонтерских организаций </a:t>
            </a:r>
          </a:p>
          <a:p>
            <a:pPr algn="l" defTabSz="449580">
              <a:lnSpc>
                <a:spcPct val="107916"/>
              </a:lnSpc>
              <a:spcBef>
                <a:spcPts val="800"/>
              </a:spcBef>
            </a:pPr>
            <a:r>
              <a:rPr lang="ru-RU" sz="5400" b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Республики </a:t>
            </a:r>
            <a:r>
              <a:rPr lang="ru-RU" sz="5400" b="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Башкортостан</a:t>
            </a:r>
            <a:endParaRPr lang="ru-RU" sz="5400" b="0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955" y="3104940"/>
            <a:ext cx="10706661" cy="8934306"/>
          </a:xfrm>
          <a:prstGeom prst="rect">
            <a:avLst/>
          </a:prstGeom>
        </p:spPr>
      </p:pic>
      <p:sp>
        <p:nvSpPr>
          <p:cNvPr id="9" name="Линия"/>
          <p:cNvSpPr/>
          <p:nvPr/>
        </p:nvSpPr>
        <p:spPr>
          <a:xfrm flipH="1" flipV="1">
            <a:off x="1945964" y="1627702"/>
            <a:ext cx="3376617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0" name="Добро.рб  сайт добровольческой деятельности на территории Республики Башкортостан"/>
          <p:cNvSpPr txBox="1"/>
          <p:nvPr/>
        </p:nvSpPr>
        <p:spPr>
          <a:xfrm>
            <a:off x="1881228" y="687221"/>
            <a:ext cx="11722591" cy="82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pPr>
            <a:r>
              <a:rPr lang="ru-RU" sz="4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5689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388D"/>
            </a:gs>
            <a:gs pos="100000">
              <a:srgbClr val="111A5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Сайт добровольческой деятельности на территории Республики Башкортостан Добро.рб"/>
          <p:cNvSpPr txBox="1"/>
          <p:nvPr/>
        </p:nvSpPr>
        <p:spPr>
          <a:xfrm>
            <a:off x="2472818" y="5722742"/>
            <a:ext cx="11722591" cy="284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Сайт добровольческой деятельности на территории Республики Башкортостан</a:t>
            </a:r>
          </a:p>
        </p:txBody>
      </p:sp>
      <p:sp>
        <p:nvSpPr>
          <p:cNvPr id="261" name="Линия"/>
          <p:cNvSpPr/>
          <p:nvPr/>
        </p:nvSpPr>
        <p:spPr>
          <a:xfrm flipV="1">
            <a:off x="2237555" y="1973471"/>
            <a:ext cx="0" cy="11746480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64" name="Благодарим за внимание"/>
          <p:cNvSpPr txBox="1"/>
          <p:nvPr/>
        </p:nvSpPr>
        <p:spPr>
          <a:xfrm>
            <a:off x="2344917" y="10748703"/>
            <a:ext cx="11722591" cy="1016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Благодарим за внимание!</a:t>
            </a:r>
          </a:p>
        </p:txBody>
      </p:sp>
      <p:sp>
        <p:nvSpPr>
          <p:cNvPr id="13" name="Добро.рб"/>
          <p:cNvSpPr txBox="1"/>
          <p:nvPr/>
        </p:nvSpPr>
        <p:spPr>
          <a:xfrm>
            <a:off x="2472818" y="8577842"/>
            <a:ext cx="5936228" cy="1100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49580">
              <a:lnSpc>
                <a:spcPct val="107916"/>
              </a:lnSpc>
              <a:spcBef>
                <a:spcPts val="800"/>
              </a:spcBef>
              <a:defRPr sz="5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sz="6600" dirty="0" err="1" smtClean="0">
                <a:solidFill>
                  <a:srgbClr val="0FA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ДоброРБ</a:t>
            </a:r>
            <a:endParaRPr lang="ru-RU" sz="6600" dirty="0">
              <a:solidFill>
                <a:srgbClr val="0FA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 rot="20986978" flipH="1">
            <a:off x="8678358" y="912986"/>
            <a:ext cx="6134745" cy="3585027"/>
          </a:xfrm>
          <a:prstGeom prst="wedgeEllipseCallout">
            <a:avLst/>
          </a:prstGeom>
          <a:solidFill>
            <a:srgbClr val="0FA0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6978">
            <a:off x="9685353" y="2066475"/>
            <a:ext cx="4212818" cy="136454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37238" y="2113762"/>
            <a:ext cx="48567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0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цифрового развития государственного управления </a:t>
            </a:r>
            <a:endParaRPr lang="ru-RU" sz="2000" b="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20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Республики </a:t>
            </a:r>
            <a:r>
              <a:rPr lang="ru-RU" sz="20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Башкортостан</a:t>
            </a:r>
          </a:p>
          <a:p>
            <a:pPr algn="l"/>
            <a:endParaRPr lang="ru-RU" sz="20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20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Государственный комитет Республики Башкортостан </a:t>
            </a:r>
            <a:endParaRPr lang="ru-RU" sz="2000" b="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20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lang="ru-RU" sz="20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молодежной политике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91" b="16224"/>
          <a:stretch/>
        </p:blipFill>
        <p:spPr>
          <a:xfrm>
            <a:off x="12361519" y="647362"/>
            <a:ext cx="12022482" cy="13068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85498" y="788687"/>
            <a:ext cx="581891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*</a:t>
            </a:r>
            <a:endParaRPr kumimoji="0" lang="ru-RU" sz="9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4870" y="12453110"/>
            <a:ext cx="102387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</a:t>
            </a:r>
            <a:r>
              <a:rPr lang="ru-RU" sz="1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КСТАТИ</a:t>
            </a:r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"Волонтерство" на башкирском - "Өмә". </a:t>
            </a:r>
            <a:endParaRPr lang="ru-RU" sz="16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1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И</a:t>
            </a:r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чтобы правильно произнести это слово, нужно сложить губы, как на картинке</a:t>
            </a:r>
          </a:p>
        </p:txBody>
      </p:sp>
      <p:sp>
        <p:nvSpPr>
          <p:cNvPr id="15" name="Номер слайда 1"/>
          <p:cNvSpPr txBox="1">
            <a:spLocks/>
          </p:cNvSpPr>
          <p:nvPr/>
        </p:nvSpPr>
        <p:spPr>
          <a:xfrm>
            <a:off x="23563560" y="12836622"/>
            <a:ext cx="274113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267</Words>
  <Application>Microsoft Office PowerPoint</Application>
  <PresentationFormat>Произвольный</PresentationFormat>
  <Paragraphs>94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Helvetica Neue</vt:lpstr>
      <vt:lpstr>Helvetica Neue Light</vt:lpstr>
      <vt:lpstr>Helvetica Neue Medium</vt:lpstr>
      <vt:lpstr>Roboto</vt:lpstr>
      <vt:lpstr>Roboto Light</vt:lpstr>
      <vt:lpstr>Roboto Medium</vt:lpstr>
      <vt:lpstr>Verdana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</dc:creator>
  <cp:lastModifiedBy>Муратова Регина Мажитовна</cp:lastModifiedBy>
  <cp:revision>54</cp:revision>
  <dcterms:modified xsi:type="dcterms:W3CDTF">2023-10-19T09:30:17Z</dcterms:modified>
</cp:coreProperties>
</file>