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72" r:id="rId3"/>
    <p:sldId id="324" r:id="rId4"/>
    <p:sldId id="325" r:id="rId5"/>
    <p:sldId id="306" r:id="rId6"/>
    <p:sldId id="326" r:id="rId7"/>
    <p:sldId id="327" r:id="rId8"/>
    <p:sldId id="315" r:id="rId9"/>
    <p:sldId id="313" r:id="rId10"/>
    <p:sldId id="307" r:id="rId11"/>
    <p:sldId id="328" r:id="rId12"/>
    <p:sldId id="329" r:id="rId13"/>
  </p:sldIdLst>
  <p:sldSz cx="12192000" cy="6858000"/>
  <p:notesSz cx="6858000" cy="9144000"/>
  <p:embeddedFontLst>
    <p:embeddedFont>
      <p:font typeface="Montserrat" panose="020B0604020202020204" charset="-52"/>
      <p:regular r:id="rId15"/>
      <p:bold r:id="rId16"/>
      <p:italic r:id="rId17"/>
      <p:boldItalic r:id="rId18"/>
    </p:embeddedFont>
    <p:embeddedFont>
      <p:font typeface="Montserrat SemiBold" panose="020B0604020202020204" charset="-52"/>
      <p:bold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Montserrat ExtraBold" panose="020B0604020202020204" charset="-52"/>
      <p:bold r:id="rId27"/>
      <p:boldItalic r:id="rId2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C8D0"/>
    <a:srgbClr val="209B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291" autoAdjust="0"/>
  </p:normalViewPr>
  <p:slideViewPr>
    <p:cSldViewPr snapToGrid="0">
      <p:cViewPr varScale="1">
        <p:scale>
          <a:sx n="109" d="100"/>
          <a:sy n="109" d="100"/>
        </p:scale>
        <p:origin x="552" y="102"/>
      </p:cViewPr>
      <p:guideLst>
        <p:guide orient="horz" pos="346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1E79B3-C3C2-40F5-A8B4-8F211686DEAC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07F46-E8D8-49E3-88CC-2A6C17D98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870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07F46-E8D8-49E3-88CC-2A6C17D98E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88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07F46-E8D8-49E3-88CC-2A6C17D98E4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688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B07F46-E8D8-49E3-88CC-2A6C17D98E4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38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32C7-DBCB-4098-B8D8-3D7FC83C2A11}" type="datetime1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Аппаратно-программный комплекс «Безопасный город»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B0E4-E776-4163-981B-FDFC29FEF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852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2854C-04CB-48AE-B57B-A211C10D71C3}" type="datetime1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Аппаратно-программный комплекс «Безопасный город»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B0E4-E776-4163-981B-FDFC29FEF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697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6E56-E9C2-4CFB-AAE2-128D6E8E2B88}" type="datetime1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Аппаратно-программный комплекс «Безопасный город»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B0E4-E776-4163-981B-FDFC29FEF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709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C402-DFD5-4387-B9A0-926882C600D4}" type="datetime1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Аппаратно-программный комплекс «Безопасный город»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B0E4-E776-4163-981B-FDFC29FEF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858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68394-0FCA-4089-86AA-A39386D65205}" type="datetime1">
              <a:rPr lang="ru-RU" smtClean="0"/>
              <a:t>23.10.2023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Аппаратно-программный комплекс «Безопасный город»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B0E4-E776-4163-981B-FDFC29FEF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9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93A02-2A0E-4BF1-B8D5-A7370C2349BB}" type="datetime1">
              <a:rPr lang="ru-RU" smtClean="0"/>
              <a:t>23.10.2023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Аппаратно-программный комплекс «Безопасный город»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B0E4-E776-4163-981B-FDFC29FEF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931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C161D-85A0-482C-AF44-DAB67FD5FB48}" type="datetime1">
              <a:rPr lang="ru-RU" smtClean="0"/>
              <a:t>23.10.2023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Аппаратно-программный комплекс «Безопасный город»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B0E4-E776-4163-981B-FDFC29FEF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97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0A1FF-8AE6-4B59-92A3-9CC8FF87A117}" type="datetime1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Аппаратно-программный комплекс «Безопасный город»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B0E4-E776-4163-981B-FDFC29FEF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913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7836B-3909-414F-82EE-96604F0A6E4B}" type="datetime1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Аппаратно-программный комплекс «Безопасный город»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B0E4-E776-4163-981B-FDFC29FEF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549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A0C0-C136-4969-A2BF-6C33133C4F71}" type="datetime1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Аппаратно-программный комплекс «Безопасный город»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B0E4-E776-4163-981B-FDFC29FEF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356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BA202-95E3-49D6-81EB-E94ECADF30F8}" type="datetime1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Аппаратно-программный комплекс «Безопасный город»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B0E4-E776-4163-981B-FDFC29FEF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326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71FCA-1D09-4CB3-B1EE-F301B0D6AB22}" type="datetime1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Аппаратно-программный комплекс «Безопасный город»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AB0E4-E776-4163-981B-FDFC29FEF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11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svg"/><Relationship Id="rId10" Type="http://schemas.openxmlformats.org/officeDocument/2006/relationships/image" Target="../media/image9.jpg"/><Relationship Id="rId4" Type="http://schemas.openxmlformats.org/officeDocument/2006/relationships/image" Target="../media/image5.pn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12" Type="http://schemas.openxmlformats.org/officeDocument/2006/relationships/image" Target="../media/image3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1.png"/><Relationship Id="rId5" Type="http://schemas.openxmlformats.org/officeDocument/2006/relationships/image" Target="../media/image26.png"/><Relationship Id="rId10" Type="http://schemas.openxmlformats.org/officeDocument/2006/relationships/image" Target="../media/image7.png"/><Relationship Id="rId4" Type="http://schemas.openxmlformats.org/officeDocument/2006/relationships/image" Target="../media/image25.png"/><Relationship Id="rId9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microsoft.com/office/2007/relationships/hdphoto" Target="../media/hdphoto1.wdp"/><Relationship Id="rId7" Type="http://schemas.openxmlformats.org/officeDocument/2006/relationships/image" Target="../media/image45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9.svg"/><Relationship Id="rId5" Type="http://schemas.openxmlformats.org/officeDocument/2006/relationships/image" Target="../media/image7.png"/><Relationship Id="rId10" Type="http://schemas.openxmlformats.org/officeDocument/2006/relationships/image" Target="../media/image43.png"/><Relationship Id="rId4" Type="http://schemas.openxmlformats.org/officeDocument/2006/relationships/image" Target="../media/image40.png"/><Relationship Id="rId9" Type="http://schemas.openxmlformats.org/officeDocument/2006/relationships/image" Target="../media/image47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.jp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378397-D047-47F9-870A-B82D37C5D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0"/>
            <a:ext cx="12192000" cy="685341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575C07-9934-4821-87E9-4BC953D4C8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354517"/>
            <a:ext cx="2583235" cy="968256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5F7472DD-2B52-45F5-8C49-68A7A6192DA0}"/>
              </a:ext>
            </a:extLst>
          </p:cNvPr>
          <p:cNvSpPr txBox="1">
            <a:spLocks/>
          </p:cNvSpPr>
          <p:nvPr/>
        </p:nvSpPr>
        <p:spPr>
          <a:xfrm>
            <a:off x="874713" y="2491695"/>
            <a:ext cx="5713688" cy="2059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3200" b="1" dirty="0">
                <a:solidFill>
                  <a:srgbClr val="32C8D0"/>
                </a:solidFill>
                <a:latin typeface="Montserrat ExtraBold" panose="00000900000000000000" pitchFamily="50" charset="-52"/>
              </a:rPr>
              <a:t>Сервисы АРГУС – государственные услуги Севастополя</a:t>
            </a:r>
            <a:endParaRPr lang="ru-RU" sz="3200" dirty="0">
              <a:solidFill>
                <a:srgbClr val="32C8D0"/>
              </a:solidFill>
              <a:latin typeface="Montserrat" panose="00000500000000000000" pitchFamily="50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16D051-477D-4246-BD50-0885321AF3F1}"/>
              </a:ext>
            </a:extLst>
          </p:cNvPr>
          <p:cNvSpPr txBox="1"/>
          <p:nvPr/>
        </p:nvSpPr>
        <p:spPr>
          <a:xfrm>
            <a:off x="1066940" y="5994234"/>
            <a:ext cx="418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32C8D0"/>
                </a:solidFill>
                <a:latin typeface="Montserrat SemiBold" panose="00000700000000000000" pitchFamily="50" charset="-52"/>
              </a:rPr>
              <a:t>2023 г.</a:t>
            </a:r>
            <a:endParaRPr lang="ru-RU" sz="1400" dirty="0">
              <a:solidFill>
                <a:srgbClr val="32C8D0"/>
              </a:solidFill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45F30A-BA15-47BD-A53F-70A909F414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282" y="217408"/>
            <a:ext cx="1450774" cy="125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779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вал 19">
            <a:extLst>
              <a:ext uri="{FF2B5EF4-FFF2-40B4-BE49-F238E27FC236}">
                <a16:creationId xmlns:a16="http://schemas.microsoft.com/office/drawing/2014/main" id="{BE507B51-F7F8-498B-A8EC-844B13520A70}"/>
              </a:ext>
            </a:extLst>
          </p:cNvPr>
          <p:cNvSpPr/>
          <p:nvPr/>
        </p:nvSpPr>
        <p:spPr>
          <a:xfrm>
            <a:off x="323740" y="4429015"/>
            <a:ext cx="399235" cy="39923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E959DCAF-3B26-47C6-B061-9383B0A170ED}"/>
              </a:ext>
            </a:extLst>
          </p:cNvPr>
          <p:cNvSpPr/>
          <p:nvPr/>
        </p:nvSpPr>
        <p:spPr>
          <a:xfrm>
            <a:off x="323740" y="5271919"/>
            <a:ext cx="399235" cy="39923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69FD3F19-6A60-4FBC-8F35-3EB1A27F1B15}"/>
              </a:ext>
            </a:extLst>
          </p:cNvPr>
          <p:cNvSpPr/>
          <p:nvPr/>
        </p:nvSpPr>
        <p:spPr>
          <a:xfrm>
            <a:off x="324136" y="3637587"/>
            <a:ext cx="399235" cy="39923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722975" y="213421"/>
            <a:ext cx="8842044" cy="158197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rgbClr val="209BC2"/>
                </a:solidFill>
                <a:latin typeface="Montserrat" panose="00000500000000000000" pitchFamily="50" charset="-52"/>
              </a:rPr>
              <a:t>Городская система видеонаблюдения «Аргус» в Севастополе </a:t>
            </a:r>
            <a:r>
              <a:rPr lang="ru-RU" sz="1800" dirty="0">
                <a:latin typeface="Montserrat" panose="00000500000000000000" pitchFamily="50" charset="-52"/>
              </a:rPr>
              <a:t>создана с целью систематизации  данных с городских камер видеонаблюдения, их хранения, обработки и предоставления,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Montserrat" panose="00000500000000000000" pitchFamily="50" charset="-52"/>
              </a:rPr>
              <a:t>в том числе в информационно-телекоммуникационной сети Интернет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119264" y="6356350"/>
            <a:ext cx="2743200" cy="365125"/>
          </a:xfrm>
        </p:spPr>
        <p:txBody>
          <a:bodyPr/>
          <a:lstStyle/>
          <a:p>
            <a:fld id="{148AB0E4-E776-4163-981B-FDFC29FEF421}" type="slidenum">
              <a:rPr lang="ru-RU" sz="1800" smtClean="0">
                <a:latin typeface="Montserrat" panose="00000500000000000000" pitchFamily="50" charset="-52"/>
              </a:rPr>
              <a:t>2</a:t>
            </a:fld>
            <a:endParaRPr lang="ru-RU" sz="1800" dirty="0">
              <a:latin typeface="Montserrat" panose="00000500000000000000" pitchFamily="50" charset="-52"/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D1CC62BE-BA3A-4AE7-97C5-9A6091F5DF94}"/>
              </a:ext>
            </a:extLst>
          </p:cNvPr>
          <p:cNvSpPr txBox="1">
            <a:spLocks/>
          </p:cNvSpPr>
          <p:nvPr/>
        </p:nvSpPr>
        <p:spPr>
          <a:xfrm>
            <a:off x="435305" y="1859514"/>
            <a:ext cx="5198240" cy="13658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latin typeface="Montserrat" panose="00000500000000000000" pitchFamily="50" charset="-52"/>
              </a:rPr>
              <a:t>Городская система видеонаблюдения </a:t>
            </a:r>
            <a:r>
              <a:rPr lang="ru-RU" sz="1800" b="1" dirty="0">
                <a:latin typeface="Montserrat" panose="00000500000000000000" pitchFamily="50" charset="-52"/>
              </a:rPr>
              <a:t>«Аргус» </a:t>
            </a:r>
            <a:r>
              <a:rPr lang="ru-RU" sz="1800" dirty="0">
                <a:latin typeface="Montserrat" panose="00000500000000000000" pitchFamily="50" charset="-52"/>
              </a:rPr>
              <a:t>содержит в себе следующую информацию об объектах, за которыми ведется видеонаблюдение в Севастополе: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773FA115-136D-4AE3-B466-8D55E2EE61DB}"/>
              </a:ext>
            </a:extLst>
          </p:cNvPr>
          <p:cNvSpPr txBox="1">
            <a:spLocks/>
          </p:cNvSpPr>
          <p:nvPr/>
        </p:nvSpPr>
        <p:spPr>
          <a:xfrm>
            <a:off x="1068558" y="3496371"/>
            <a:ext cx="4355878" cy="252038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latin typeface="Montserrat" panose="00000500000000000000" pitchFamily="50" charset="-52"/>
              </a:rPr>
              <a:t>видеоизображение объекта видеонаблюдения;</a:t>
            </a:r>
          </a:p>
          <a:p>
            <a:pPr marL="0" indent="0">
              <a:buNone/>
            </a:pPr>
            <a:r>
              <a:rPr lang="ru-RU" sz="1800" dirty="0">
                <a:latin typeface="Montserrat" panose="00000500000000000000" pitchFamily="50" charset="-52"/>
              </a:rPr>
              <a:t>сведения о его местонахождении, дате и времени видеонаблюдения;</a:t>
            </a:r>
          </a:p>
          <a:p>
            <a:pPr marL="0" indent="0">
              <a:buNone/>
            </a:pPr>
            <a:r>
              <a:rPr lang="ru-RU" sz="1800" dirty="0">
                <a:latin typeface="Montserrat" panose="00000500000000000000" pitchFamily="50" charset="-52"/>
              </a:rPr>
              <a:t>сведения о поставщиках и пользователях информации об объектах видеонаблюдения. </a:t>
            </a:r>
          </a:p>
        </p:txBody>
      </p:sp>
      <p:pic>
        <p:nvPicPr>
          <p:cNvPr id="14" name="Рисунок 13" descr="Веб-камера">
            <a:extLst>
              <a:ext uri="{FF2B5EF4-FFF2-40B4-BE49-F238E27FC236}">
                <a16:creationId xmlns:a16="http://schemas.microsoft.com/office/drawing/2014/main" id="{CF6196F9-CEC8-48D6-8DC6-C08628FDB7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29122" y="3421482"/>
            <a:ext cx="588498" cy="588498"/>
          </a:xfrm>
          <a:prstGeom prst="rect">
            <a:avLst/>
          </a:prstGeom>
        </p:spPr>
      </p:pic>
      <p:pic>
        <p:nvPicPr>
          <p:cNvPr id="16" name="Рисунок 15" descr="Карта с кнопкой">
            <a:extLst>
              <a:ext uri="{FF2B5EF4-FFF2-40B4-BE49-F238E27FC236}">
                <a16:creationId xmlns:a16="http://schemas.microsoft.com/office/drawing/2014/main" id="{E3C95381-FADB-493E-844C-67AAC20528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29122" y="4187259"/>
            <a:ext cx="588498" cy="588498"/>
          </a:xfrm>
          <a:prstGeom prst="rect">
            <a:avLst/>
          </a:prstGeom>
        </p:spPr>
      </p:pic>
      <p:pic>
        <p:nvPicPr>
          <p:cNvPr id="18" name="Рисунок 17" descr="Социальная сеть">
            <a:extLst>
              <a:ext uri="{FF2B5EF4-FFF2-40B4-BE49-F238E27FC236}">
                <a16:creationId xmlns:a16="http://schemas.microsoft.com/office/drawing/2014/main" id="{21EC7DE1-CB68-49C0-9EC0-7BA581B672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29122" y="5018706"/>
            <a:ext cx="588498" cy="58849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81A19D0-C40C-4FE8-8079-CDDAD360402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764" y="270674"/>
            <a:ext cx="1081700" cy="936689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7E389E4-B478-4856-AF0D-E6859DFEFCDA}"/>
              </a:ext>
            </a:extLst>
          </p:cNvPr>
          <p:cNvSpPr/>
          <p:nvPr/>
        </p:nvSpPr>
        <p:spPr>
          <a:xfrm>
            <a:off x="531515" y="286981"/>
            <a:ext cx="95250" cy="1110048"/>
          </a:xfrm>
          <a:prstGeom prst="rect">
            <a:avLst/>
          </a:prstGeom>
          <a:solidFill>
            <a:srgbClr val="209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9BC2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40EA10-2D9A-0A7C-477B-46C677EC28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436" y="1439452"/>
            <a:ext cx="6325886" cy="27478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AD1061E-23E5-2018-055E-FF134645A97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981606"/>
            <a:ext cx="5027442" cy="266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516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3AB2957-B213-4888-BAF7-B9EA4EF0F3C1}"/>
              </a:ext>
            </a:extLst>
          </p:cNvPr>
          <p:cNvSpPr/>
          <p:nvPr/>
        </p:nvSpPr>
        <p:spPr>
          <a:xfrm>
            <a:off x="765663" y="262515"/>
            <a:ext cx="97165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540385" algn="l"/>
              </a:tabLst>
            </a:pPr>
            <a:r>
              <a:rPr lang="ru-RU" sz="2400" dirty="0">
                <a:solidFill>
                  <a:srgbClr val="209BC2"/>
                </a:solidFill>
                <a:latin typeface="Montserrat SemiBold" panose="00000700000000000000" pitchFamily="50" charset="-52"/>
              </a:rPr>
              <a:t>Основное назначение </a:t>
            </a:r>
            <a:r>
              <a:rPr lang="ru-RU" sz="2400" dirty="0">
                <a:solidFill>
                  <a:srgbClr val="209BC2"/>
                </a:solidFill>
                <a:latin typeface="Montserrat SemiBold" panose="00000700000000000000" pitchFamily="50" charset="-52"/>
                <a:cs typeface="Calibri" panose="020F0502020204030204" pitchFamily="34" charset="0"/>
              </a:rPr>
              <a:t>городской системы видеонаблюдения «Аргус» в Севастополе </a:t>
            </a:r>
            <a:endParaRPr lang="ru-RU" sz="1600" kern="50" dirty="0">
              <a:solidFill>
                <a:srgbClr val="209BC2"/>
              </a:solidFill>
              <a:latin typeface="Montserrat SemiBold" panose="00000700000000000000" pitchFamily="50" charset="-52"/>
              <a:ea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880FC2A9-BA73-4ACE-8E3D-60AD26206F19}"/>
              </a:ext>
            </a:extLst>
          </p:cNvPr>
          <p:cNvCxnSpPr>
            <a:cxnSpLocks/>
          </p:cNvCxnSpPr>
          <p:nvPr/>
        </p:nvCxnSpPr>
        <p:spPr>
          <a:xfrm>
            <a:off x="565189" y="1368223"/>
            <a:ext cx="0" cy="2136509"/>
          </a:xfrm>
          <a:prstGeom prst="line">
            <a:avLst/>
          </a:prstGeom>
          <a:ln w="28575">
            <a:solidFill>
              <a:srgbClr val="32C8D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5664" y="1292491"/>
            <a:ext cx="10918858" cy="221224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800" dirty="0">
                <a:latin typeface="Montserrat" panose="00000500000000000000" pitchFamily="50" charset="-52"/>
              </a:rPr>
              <a:t>Система общегородского видеонаблюдения </a:t>
            </a:r>
            <a:r>
              <a:rPr lang="ru-RU" sz="1800" b="1" dirty="0">
                <a:latin typeface="Montserrat" panose="00000500000000000000" pitchFamily="50" charset="-52"/>
              </a:rPr>
              <a:t>активно используется правоохранительными органами</a:t>
            </a:r>
            <a:r>
              <a:rPr lang="ru-RU" sz="1800" dirty="0">
                <a:latin typeface="Montserrat" panose="00000500000000000000" pitchFamily="50" charset="-52"/>
              </a:rPr>
              <a:t>, которые с помощью платформы аппаратно-программного комплекса «Безопасный город в Севастополе» в режиме онлайн следят за изменениями обстановки на дорогах, улицах, площадях Севастополя, а также в местах проведения массовых мероприятий.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800" dirty="0">
                <a:latin typeface="Montserrat" panose="00000500000000000000" pitchFamily="50" charset="-52"/>
              </a:rPr>
              <a:t>Технические возможности комплекса позволяют </a:t>
            </a:r>
            <a:r>
              <a:rPr lang="ru-RU" sz="1800" b="1" dirty="0">
                <a:latin typeface="Montserrat" panose="00000500000000000000" pitchFamily="50" charset="-52"/>
              </a:rPr>
              <a:t>оперативно оценивать обстановку</a:t>
            </a:r>
            <a:r>
              <a:rPr lang="ru-RU" sz="1800" dirty="0">
                <a:latin typeface="Montserrat" panose="00000500000000000000" pitchFamily="50" charset="-52"/>
              </a:rPr>
              <a:t>, выводя на экран изображение как с одной камеры, так и с нескольких и, а в случае необходимости, позволяют поворачивать камеры, укрупнять выбранные участки кадра </a:t>
            </a:r>
            <a:endParaRPr lang="ru-RU" sz="3600" dirty="0">
              <a:latin typeface="Montserrat" panose="00000500000000000000" pitchFamily="50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7533" y="3848503"/>
            <a:ext cx="4268367" cy="2140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4133" y="3848503"/>
            <a:ext cx="3619443" cy="2140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24" y="3853132"/>
            <a:ext cx="3736580" cy="2140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6F486C8-032F-4F14-86A9-C4B6A927B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9264" y="6356350"/>
            <a:ext cx="2743200" cy="365125"/>
          </a:xfrm>
        </p:spPr>
        <p:txBody>
          <a:bodyPr/>
          <a:lstStyle/>
          <a:p>
            <a:fld id="{148AB0E4-E776-4163-981B-FDFC29FEF421}" type="slidenum">
              <a:rPr lang="ru-RU" sz="1800" smtClean="0">
                <a:latin typeface="Montserrat" panose="00000500000000000000" pitchFamily="50" charset="-52"/>
              </a:rPr>
              <a:t>3</a:t>
            </a:fld>
            <a:endParaRPr lang="ru-RU" sz="1800" dirty="0">
              <a:latin typeface="Montserrat" panose="00000500000000000000" pitchFamily="50" charset="-52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082B079-EE5D-4315-9320-D922AE00AD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764" y="270674"/>
            <a:ext cx="1081700" cy="936689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F2ADC59-BECC-4D3C-B512-5CF66E33C9E4}"/>
              </a:ext>
            </a:extLst>
          </p:cNvPr>
          <p:cNvSpPr/>
          <p:nvPr/>
        </p:nvSpPr>
        <p:spPr>
          <a:xfrm>
            <a:off x="522168" y="294107"/>
            <a:ext cx="95250" cy="741237"/>
          </a:xfrm>
          <a:prstGeom prst="rect">
            <a:avLst/>
          </a:prstGeom>
          <a:solidFill>
            <a:srgbClr val="209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9B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896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66C616A-DCA8-4696-BF40-56EB546723E4}"/>
              </a:ext>
            </a:extLst>
          </p:cNvPr>
          <p:cNvSpPr/>
          <p:nvPr/>
        </p:nvSpPr>
        <p:spPr>
          <a:xfrm>
            <a:off x="765663" y="449896"/>
            <a:ext cx="97165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540385" algn="l"/>
              </a:tabLst>
            </a:pPr>
            <a:r>
              <a:rPr lang="ru-RU" sz="2800" kern="50" dirty="0">
                <a:solidFill>
                  <a:srgbClr val="209BC2"/>
                </a:solidFill>
                <a:latin typeface="Montserrat SemiBold" panose="00000700000000000000" pitchFamily="50" charset="-52"/>
                <a:ea typeface="Times New Roman" panose="02020603050405020304" pitchFamily="18" charset="0"/>
              </a:rPr>
              <a:t>Объекты видеонаблюдения АРГУС</a:t>
            </a:r>
            <a:endParaRPr lang="ru-RU" kern="50" dirty="0">
              <a:solidFill>
                <a:srgbClr val="209BC2"/>
              </a:solidFill>
              <a:latin typeface="Montserrat SemiBold" panose="00000700000000000000" pitchFamily="50" charset="-52"/>
              <a:ea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B0E4-E776-4163-981B-FDFC29FEF421}" type="slidenum">
              <a:rPr lang="ru-RU" smtClean="0"/>
              <a:t>4</a:t>
            </a:fld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F427C09-5F92-406E-8ECB-25A32AA12F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764" y="270674"/>
            <a:ext cx="1081700" cy="93668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2894187-350A-431C-A952-DB4B3FD9EE08}"/>
              </a:ext>
            </a:extLst>
          </p:cNvPr>
          <p:cNvSpPr/>
          <p:nvPr/>
        </p:nvSpPr>
        <p:spPr>
          <a:xfrm>
            <a:off x="522168" y="294107"/>
            <a:ext cx="95250" cy="741237"/>
          </a:xfrm>
          <a:prstGeom prst="rect">
            <a:avLst/>
          </a:prstGeom>
          <a:solidFill>
            <a:srgbClr val="209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9BC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199" y="4926398"/>
            <a:ext cx="2763274" cy="1779651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45790" y="2003219"/>
            <a:ext cx="8082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2C8D0"/>
                </a:solidFill>
                <a:latin typeface="Montserrat ExtraBold" panose="00000900000000000000" pitchFamily="50" charset="-52"/>
              </a:rPr>
              <a:t>66</a:t>
            </a:r>
            <a:endParaRPr lang="ru-RU" sz="1600" b="1" dirty="0">
              <a:solidFill>
                <a:prstClr val="black"/>
              </a:solidFill>
              <a:latin typeface="Montserrat" panose="00000500000000000000" pitchFamily="50" charset="-52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47444" y="3595297"/>
            <a:ext cx="52217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Парков, скверов, площадей, набережных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147444" y="3095266"/>
            <a:ext cx="52217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Школ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50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31872" y="4511907"/>
            <a:ext cx="52217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noProof="0" dirty="0">
                <a:solidFill>
                  <a:prstClr val="black"/>
                </a:solidFill>
                <a:latin typeface="Montserrat" panose="00000500000000000000" pitchFamily="50" charset="-52"/>
              </a:rPr>
              <a:t>Музеев, театров, стадионов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50" charset="-52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147444" y="2547576"/>
            <a:ext cx="52217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noProof="0" dirty="0">
                <a:solidFill>
                  <a:prstClr val="black"/>
                </a:solidFill>
                <a:latin typeface="Montserrat" panose="00000500000000000000" pitchFamily="50" charset="-52"/>
              </a:rPr>
              <a:t>Дорог и улиц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50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131872" y="4057035"/>
            <a:ext cx="52217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noProof="0" dirty="0">
                <a:solidFill>
                  <a:prstClr val="black"/>
                </a:solidFill>
                <a:latin typeface="Montserrat" panose="00000500000000000000" pitchFamily="50" charset="-52"/>
              </a:rPr>
              <a:t>Отделений МФЦ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50" charset="-52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2197" y="4884663"/>
            <a:ext cx="2967784" cy="182138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6415" y="4884663"/>
            <a:ext cx="2914865" cy="182138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4704" y="4898055"/>
            <a:ext cx="2836987" cy="1807994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2344" y="1603356"/>
            <a:ext cx="5458936" cy="322906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39177" y="3601601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32C8D0"/>
                </a:solidFill>
                <a:latin typeface="Montserrat SemiBold" panose="00000700000000000000" pitchFamily="50" charset="-52"/>
              </a:rPr>
              <a:t>24</a:t>
            </a:r>
            <a:endParaRPr lang="ru-RU" dirty="0">
              <a:latin typeface="Montserrat SemiBold" panose="00000700000000000000" pitchFamily="50" charset="-52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29256" y="3095266"/>
            <a:ext cx="4587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32C8D0"/>
                </a:solidFill>
                <a:latin typeface="Montserrat SemiBold" panose="00000700000000000000" pitchFamily="50" charset="-52"/>
              </a:rPr>
              <a:t>25</a:t>
            </a:r>
            <a:endParaRPr lang="ru-RU" dirty="0">
              <a:latin typeface="Montserrat SemiBold" panose="00000700000000000000" pitchFamily="50" charset="-52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99592" y="4531221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32C8D0"/>
                </a:solidFill>
                <a:latin typeface="Montserrat" panose="00000500000000000000" pitchFamily="50" charset="-52"/>
              </a:rPr>
              <a:t>6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486525" y="2553286"/>
            <a:ext cx="5068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rgbClr val="32C8D0"/>
                </a:solidFill>
                <a:latin typeface="Montserrat ExtraBold" panose="00000900000000000000" pitchFamily="50" charset="-52"/>
              </a:rPr>
              <a:t>65</a:t>
            </a:r>
            <a:endParaRPr lang="ru-RU" sz="2000" dirty="0">
              <a:latin typeface="Montserrat ExtraBold" panose="00000900000000000000" pitchFamily="50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53301" y="4090113"/>
            <a:ext cx="41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32C8D0"/>
                </a:solidFill>
                <a:latin typeface="Montserrat" panose="00000500000000000000" pitchFamily="50" charset="-52"/>
              </a:rPr>
              <a:t>13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323637" y="1404077"/>
            <a:ext cx="8082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32C8D0"/>
                </a:solidFill>
                <a:latin typeface="Montserrat ExtraBold" panose="00000900000000000000" pitchFamily="50" charset="-52"/>
              </a:rPr>
              <a:t>106</a:t>
            </a:r>
            <a:endParaRPr lang="ru-RU" sz="2800" dirty="0">
              <a:latin typeface="Montserrat ExtraBold" panose="00000900000000000000" pitchFamily="50" charset="-52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147444" y="1445180"/>
            <a:ext cx="54037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noProof="0" dirty="0">
                <a:solidFill>
                  <a:prstClr val="black"/>
                </a:solidFill>
                <a:latin typeface="Montserrat" panose="00000500000000000000" pitchFamily="50" charset="-52"/>
              </a:rPr>
              <a:t>Дворов и внутриквартальных территорий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50" charset="-52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6ED55C2E-3A0D-4A3A-BA31-F42B64FDA9A7}"/>
              </a:ext>
            </a:extLst>
          </p:cNvPr>
          <p:cNvSpPr/>
          <p:nvPr/>
        </p:nvSpPr>
        <p:spPr>
          <a:xfrm>
            <a:off x="1147444" y="2037099"/>
            <a:ext cx="54037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Montserrat" panose="00000500000000000000" pitchFamily="50" charset="-52"/>
              </a:rPr>
              <a:t>Мест массового пребывания людей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754155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16ECE56-D2A1-4146-9E28-96ACAD81A54F}"/>
              </a:ext>
            </a:extLst>
          </p:cNvPr>
          <p:cNvSpPr/>
          <p:nvPr/>
        </p:nvSpPr>
        <p:spPr>
          <a:xfrm>
            <a:off x="765664" y="416404"/>
            <a:ext cx="49071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540385" algn="l"/>
              </a:tabLst>
            </a:pPr>
            <a:r>
              <a:rPr lang="ru-RU" sz="2800" dirty="0">
                <a:solidFill>
                  <a:srgbClr val="209BC2"/>
                </a:solidFill>
                <a:latin typeface="Montserrat SemiBold" panose="00000700000000000000" pitchFamily="50" charset="-52"/>
              </a:rPr>
              <a:t>Сервисы для граждан</a:t>
            </a:r>
            <a:endParaRPr lang="ru-RU" sz="1600" kern="50" dirty="0">
              <a:solidFill>
                <a:srgbClr val="209BC2"/>
              </a:solidFill>
              <a:latin typeface="Montserrat SemiBold" panose="00000700000000000000" pitchFamily="50" charset="-52"/>
              <a:ea typeface="Times New Roman" panose="02020603050405020304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22168" y="1219888"/>
            <a:ext cx="11274342" cy="25968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ru-RU" sz="2300" dirty="0">
                <a:latin typeface="Montserrat" panose="00000500000000000000" pitchFamily="50" charset="-52"/>
              </a:rPr>
              <a:t>На портале государственных услуг Севастополя для граждан жителей и гостей Севастополя реализована услуга </a:t>
            </a:r>
            <a:r>
              <a:rPr lang="ru-RU" sz="2300" b="1" dirty="0">
                <a:latin typeface="Montserrat" panose="00000500000000000000" pitchFamily="50" charset="-52"/>
              </a:rPr>
              <a:t>сохранения видеоархива</a:t>
            </a:r>
            <a:r>
              <a:rPr lang="ru-RU" sz="2300" dirty="0">
                <a:latin typeface="Montserrat" panose="00000500000000000000" pitchFamily="50" charset="-52"/>
              </a:rPr>
              <a:t> с камер подключенных к АРГУС, а также возможность для всех владельцев видеокамер, желающих передать видеоизображение в АРГУС подать заявку на регистрацию пользователем АРГУС и </a:t>
            </a:r>
            <a:r>
              <a:rPr lang="ru-RU" sz="2300" b="1" dirty="0">
                <a:latin typeface="Montserrat" panose="00000500000000000000" pitchFamily="50" charset="-52"/>
              </a:rPr>
              <a:t>передать онлайн-потоки с видеокамер  </a:t>
            </a:r>
            <a:r>
              <a:rPr lang="ru-RU" sz="2300" dirty="0">
                <a:latin typeface="Montserrat" panose="00000500000000000000" pitchFamily="50" charset="-52"/>
              </a:rPr>
              <a:t>в АРГУС (ссылка на региональный портал государственных услуг: </a:t>
            </a:r>
            <a:r>
              <a:rPr lang="en-US" sz="2300" b="1" i="1" dirty="0">
                <a:solidFill>
                  <a:srgbClr val="32C8D0"/>
                </a:solidFill>
                <a:latin typeface="Montserrat" panose="00000500000000000000" pitchFamily="50" charset="-52"/>
              </a:rPr>
              <a:t>https://gosuslugi92.ru/</a:t>
            </a:r>
            <a:r>
              <a:rPr lang="ru-RU" sz="2300" dirty="0">
                <a:latin typeface="Montserrat" panose="00000500000000000000" pitchFamily="50" charset="-52"/>
              </a:rPr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300" dirty="0">
                <a:latin typeface="Montserrat" panose="00000500000000000000" pitchFamily="50" charset="-52"/>
              </a:rPr>
              <a:t>При резервировании видеоизображения из системы у заявителя появляется возможность прикрепить номер заявки к заявлению, например, </a:t>
            </a:r>
            <a:r>
              <a:rPr lang="ru-RU" sz="2300" b="1" dirty="0">
                <a:latin typeface="Montserrat" panose="00000500000000000000" pitchFamily="50" charset="-52"/>
              </a:rPr>
              <a:t>в полицию, адвокату, страховую компанию</a:t>
            </a:r>
            <a:r>
              <a:rPr lang="ru-RU" sz="2300" dirty="0">
                <a:latin typeface="Montserrat" panose="00000500000000000000" pitchFamily="50" charset="-52"/>
              </a:rPr>
              <a:t>, и уполномоченные органы смогут получить доступ и посмотреть видеофрагмент, </a:t>
            </a:r>
            <a:r>
              <a:rPr lang="ru-RU" sz="2300" b="1" dirty="0">
                <a:latin typeface="Montserrat" panose="00000500000000000000" pitchFamily="50" charset="-52"/>
              </a:rPr>
              <a:t>все видеоматериалы сохраняющиеся и использующиеся в системе являются юридически значимыми</a:t>
            </a:r>
            <a:endParaRPr lang="ru-RU" sz="2300" b="1" dirty="0">
              <a:solidFill>
                <a:srgbClr val="002060"/>
              </a:solidFill>
              <a:latin typeface="Montserrat" panose="00000500000000000000" pitchFamily="50" charset="-52"/>
            </a:endParaRPr>
          </a:p>
          <a:p>
            <a:pPr marL="0" indent="0">
              <a:lnSpc>
                <a:spcPct val="120000"/>
              </a:lnSpc>
              <a:buNone/>
            </a:pPr>
            <a:endParaRPr lang="ru-RU" sz="4800" dirty="0">
              <a:solidFill>
                <a:srgbClr val="00206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13211" r="8795"/>
          <a:stretch/>
        </p:blipFill>
        <p:spPr>
          <a:xfrm>
            <a:off x="4076550" y="4072545"/>
            <a:ext cx="3684517" cy="2002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1787" y="4066298"/>
            <a:ext cx="4320213" cy="2057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Номер слайда 2">
            <a:extLst>
              <a:ext uri="{FF2B5EF4-FFF2-40B4-BE49-F238E27FC236}">
                <a16:creationId xmlns:a16="http://schemas.microsoft.com/office/drawing/2014/main" id="{E1EEFE22-6085-447D-9DF6-FC4E1409C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9264" y="6356350"/>
            <a:ext cx="2743200" cy="365125"/>
          </a:xfrm>
        </p:spPr>
        <p:txBody>
          <a:bodyPr/>
          <a:lstStyle/>
          <a:p>
            <a:fld id="{148AB0E4-E776-4163-981B-FDFC29FEF421}" type="slidenum">
              <a:rPr lang="ru-RU" sz="1800" smtClean="0">
                <a:latin typeface="Montserrat" panose="00000500000000000000" pitchFamily="50" charset="-52"/>
              </a:rPr>
              <a:t>5</a:t>
            </a:fld>
            <a:endParaRPr lang="ru-RU" sz="1800" dirty="0">
              <a:latin typeface="Montserrat" panose="00000500000000000000" pitchFamily="50" charset="-52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BFD7FFD-BD38-4502-9D43-10219BEDC3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887" r="12132"/>
          <a:stretch/>
        </p:blipFill>
        <p:spPr>
          <a:xfrm>
            <a:off x="16130" y="4072546"/>
            <a:ext cx="3949700" cy="2002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F863DC1-1B68-4496-8D24-1D059B9EAB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764" y="270674"/>
            <a:ext cx="1081700" cy="93668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B2B4E74-BF7E-41ED-AF8D-392BB5368579}"/>
              </a:ext>
            </a:extLst>
          </p:cNvPr>
          <p:cNvSpPr/>
          <p:nvPr/>
        </p:nvSpPr>
        <p:spPr>
          <a:xfrm>
            <a:off x="522168" y="294107"/>
            <a:ext cx="95250" cy="741237"/>
          </a:xfrm>
          <a:prstGeom prst="rect">
            <a:avLst/>
          </a:prstGeom>
          <a:solidFill>
            <a:srgbClr val="209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9B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854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70E301F-0F73-4095-A4BC-2970CB0DC579}"/>
              </a:ext>
            </a:extLst>
          </p:cNvPr>
          <p:cNvSpPr/>
          <p:nvPr/>
        </p:nvSpPr>
        <p:spPr>
          <a:xfrm>
            <a:off x="522168" y="294107"/>
            <a:ext cx="95250" cy="741237"/>
          </a:xfrm>
          <a:prstGeom prst="rect">
            <a:avLst/>
          </a:prstGeom>
          <a:solidFill>
            <a:srgbClr val="209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209BC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7B79612-4EA8-4541-82C3-B214136DB168}"/>
              </a:ext>
            </a:extLst>
          </p:cNvPr>
          <p:cNvSpPr/>
          <p:nvPr/>
        </p:nvSpPr>
        <p:spPr>
          <a:xfrm>
            <a:off x="721703" y="271049"/>
            <a:ext cx="89004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209BC2"/>
                </a:solidFill>
                <a:effectLst/>
                <a:uLnTx/>
                <a:uFillTx/>
                <a:latin typeface="Montserrat SemiBold" panose="00000700000000000000" pitchFamily="50" charset="-52"/>
                <a:ea typeface="+mn-ea"/>
                <a:cs typeface="Calibri" panose="020F0502020204030204" pitchFamily="34" charset="0"/>
              </a:rPr>
              <a:t>Результаты работы городской системы видеонаблюдения «Аргус» в Севастополе</a:t>
            </a:r>
            <a:endParaRPr kumimoji="0" lang="ru-RU" sz="1600" b="0" i="0" u="none" strike="noStrike" kern="50" cap="none" spc="0" normalizeH="0" baseline="0" noProof="0" dirty="0">
              <a:ln>
                <a:noFill/>
              </a:ln>
              <a:solidFill>
                <a:srgbClr val="209BC2"/>
              </a:solidFill>
              <a:effectLst/>
              <a:uLnTx/>
              <a:uFillTx/>
              <a:latin typeface="Montserrat SemiBold" panose="00000700000000000000" pitchFamily="50" charset="-52"/>
              <a:ea typeface="Times New Roman" panose="02020603050405020304" pitchFamily="18" charset="0"/>
              <a:cs typeface="+mn-cs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9168BAB7-078A-42AF-B4AC-427C44327B7E}"/>
              </a:ext>
            </a:extLst>
          </p:cNvPr>
          <p:cNvCxnSpPr>
            <a:cxnSpLocks/>
          </p:cNvCxnSpPr>
          <p:nvPr/>
        </p:nvCxnSpPr>
        <p:spPr>
          <a:xfrm>
            <a:off x="522168" y="1362808"/>
            <a:ext cx="0" cy="5201085"/>
          </a:xfrm>
          <a:prstGeom prst="line">
            <a:avLst/>
          </a:prstGeom>
          <a:ln w="28575">
            <a:solidFill>
              <a:srgbClr val="32C8D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320" y="2014163"/>
            <a:ext cx="359695" cy="36579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7" y="3838137"/>
            <a:ext cx="359695" cy="36579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11" y="5642333"/>
            <a:ext cx="359695" cy="36579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693905" y="1440768"/>
            <a:ext cx="55546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prstClr val="black"/>
                </a:solidFill>
                <a:latin typeface="Montserrat" panose="00000500000000000000" pitchFamily="50" charset="-52"/>
              </a:rPr>
              <a:t>372 камер видеонаблюдения подключены </a:t>
            </a:r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к АРГУС в результате оказания государственной услуги</a:t>
            </a:r>
            <a:r>
              <a:rPr lang="en-US" dirty="0">
                <a:solidFill>
                  <a:prstClr val="black"/>
                </a:solidFill>
                <a:latin typeface="Montserrat" panose="00000500000000000000" pitchFamily="50" charset="-52"/>
              </a:rPr>
              <a:t> </a:t>
            </a:r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заявителям подавшим заявления на Региональный портал государственных услуг </a:t>
            </a:r>
            <a:endParaRPr lang="ru-RU" b="1" dirty="0">
              <a:solidFill>
                <a:prstClr val="black"/>
              </a:solidFill>
              <a:latin typeface="Montserrat" panose="00000500000000000000" pitchFamily="50" charset="-52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561" y="1757309"/>
            <a:ext cx="5747238" cy="3943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Прямоугольник 15"/>
          <p:cNvSpPr/>
          <p:nvPr/>
        </p:nvSpPr>
        <p:spPr>
          <a:xfrm>
            <a:off x="679741" y="3110506"/>
            <a:ext cx="555465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Раскрыто 5 преступлений (происшествий)  включая нарушения общественного порядка и ДТП с помощью получения государственной услуги города Севастополя - резервирование видеоархивов в электронном виде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10585" y="5086565"/>
            <a:ext cx="55546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prstClr val="black"/>
                </a:solidFill>
                <a:latin typeface="Montserrat" panose="00000500000000000000" pitchFamily="50" charset="-52"/>
              </a:rPr>
              <a:t>В 4 раза снижены расходы </a:t>
            </a:r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регионального бюджета на организацию видеонаблюдения с видеокамер подключенных в рамках оказания услуги «регистрация пользователей в АРГУС»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831E0EF-393B-4B45-9207-6BD64972B3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764" y="270674"/>
            <a:ext cx="1081700" cy="936689"/>
          </a:xfrm>
          <a:prstGeom prst="rect">
            <a:avLst/>
          </a:prstGeom>
        </p:spPr>
      </p:pic>
      <p:sp>
        <p:nvSpPr>
          <p:cNvPr id="20" name="Номер слайда 2">
            <a:extLst>
              <a:ext uri="{FF2B5EF4-FFF2-40B4-BE49-F238E27FC236}">
                <a16:creationId xmlns:a16="http://schemas.microsoft.com/office/drawing/2014/main" id="{E409421B-79C1-4F2C-8110-80952739E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9264" y="6356350"/>
            <a:ext cx="2743200" cy="365125"/>
          </a:xfrm>
        </p:spPr>
        <p:txBody>
          <a:bodyPr/>
          <a:lstStyle/>
          <a:p>
            <a:fld id="{148AB0E4-E776-4163-981B-FDFC29FEF421}" type="slidenum">
              <a:rPr lang="ru-RU" sz="1800" smtClean="0">
                <a:latin typeface="Montserrat" panose="00000500000000000000" pitchFamily="50" charset="-52"/>
              </a:rPr>
              <a:t>6</a:t>
            </a:fld>
            <a:endParaRPr lang="ru-RU" sz="1800" dirty="0">
              <a:latin typeface="Montserrat" panose="000005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83398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4F4F927-760A-4F68-9D75-71BC40E8EC45}"/>
              </a:ext>
            </a:extLst>
          </p:cNvPr>
          <p:cNvSpPr/>
          <p:nvPr/>
        </p:nvSpPr>
        <p:spPr>
          <a:xfrm>
            <a:off x="522168" y="1251720"/>
            <a:ext cx="10450632" cy="419544"/>
          </a:xfrm>
          <a:prstGeom prst="rect">
            <a:avLst/>
          </a:prstGeom>
          <a:solidFill>
            <a:srgbClr val="32C8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70E301F-0F73-4095-A4BC-2970CB0DC579}"/>
              </a:ext>
            </a:extLst>
          </p:cNvPr>
          <p:cNvSpPr/>
          <p:nvPr/>
        </p:nvSpPr>
        <p:spPr>
          <a:xfrm>
            <a:off x="522168" y="294107"/>
            <a:ext cx="95250" cy="741237"/>
          </a:xfrm>
          <a:prstGeom prst="rect">
            <a:avLst/>
          </a:prstGeom>
          <a:solidFill>
            <a:srgbClr val="209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209BC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7B79612-4EA8-4541-82C3-B214136DB168}"/>
              </a:ext>
            </a:extLst>
          </p:cNvPr>
          <p:cNvSpPr/>
          <p:nvPr/>
        </p:nvSpPr>
        <p:spPr>
          <a:xfrm>
            <a:off x="721703" y="271049"/>
            <a:ext cx="89004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209BC2"/>
                </a:solidFill>
                <a:effectLst/>
                <a:uLnTx/>
                <a:uFillTx/>
                <a:latin typeface="Montserrat SemiBold" panose="00000700000000000000" pitchFamily="50" charset="-52"/>
                <a:ea typeface="+mn-ea"/>
                <a:cs typeface="Calibri" panose="020F0502020204030204" pitchFamily="34" charset="0"/>
              </a:rPr>
              <a:t>Пользователи</a:t>
            </a:r>
            <a:r>
              <a:rPr kumimoji="0" lang="ru-RU" sz="2400" b="0" i="0" u="none" strike="noStrike" kern="1200" cap="none" spc="0" normalizeH="0" noProof="0" dirty="0">
                <a:ln>
                  <a:noFill/>
                </a:ln>
                <a:solidFill>
                  <a:srgbClr val="209BC2"/>
                </a:solidFill>
                <a:effectLst/>
                <a:uLnTx/>
                <a:uFillTx/>
                <a:latin typeface="Montserrat SemiBold" panose="00000700000000000000" pitchFamily="50" charset="-52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209BC2"/>
                </a:solidFill>
                <a:effectLst/>
                <a:uLnTx/>
                <a:uFillTx/>
                <a:latin typeface="Montserrat SemiBold" panose="00000700000000000000" pitchFamily="50" charset="-52"/>
                <a:ea typeface="+mn-ea"/>
                <a:cs typeface="Calibri" panose="020F0502020204030204" pitchFamily="34" charset="0"/>
              </a:rPr>
              <a:t>городской системы видеонаблюдения «Аргус» в Севастополе</a:t>
            </a:r>
            <a:endParaRPr kumimoji="0" lang="ru-RU" sz="1600" b="0" i="0" u="none" strike="noStrike" kern="50" cap="none" spc="0" normalizeH="0" baseline="0" noProof="0" dirty="0">
              <a:ln>
                <a:noFill/>
              </a:ln>
              <a:solidFill>
                <a:srgbClr val="209BC2"/>
              </a:solidFill>
              <a:effectLst/>
              <a:uLnTx/>
              <a:uFillTx/>
              <a:latin typeface="Montserrat SemiBold" panose="00000700000000000000" pitchFamily="50" charset="-52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38092" y="1305961"/>
            <a:ext cx="115745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bg1"/>
                </a:solidFill>
                <a:latin typeface="Montserrat" panose="00000500000000000000" pitchFamily="50" charset="-52"/>
              </a:rPr>
              <a:t>72 пользователя в Аргус и 551 пользователь в АПК Безопасный город 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50" charset="-52"/>
              </a:rPr>
              <a:t>из которых </a:t>
            </a:r>
            <a:r>
              <a:rPr lang="ru-RU" sz="1600" b="1" dirty="0">
                <a:solidFill>
                  <a:schemeClr val="bg1"/>
                </a:solidFill>
                <a:latin typeface="Montserrat" panose="00000500000000000000" pitchFamily="50" charset="-52"/>
              </a:rPr>
              <a:t>в Аргус: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602277" y="6028234"/>
            <a:ext cx="93852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Граждане: жители и гости города Севастополя, общественные организации</a:t>
            </a:r>
          </a:p>
        </p:txBody>
      </p:sp>
      <p:pic>
        <p:nvPicPr>
          <p:cNvPr id="1026" name="Picture 2" descr="https://xn----jtbhavgci6f.xn--p1ai/wp-content/uploads/2021/08/%D1%81%D0%B5%D0%BC%D1%8C%D1%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64" y="5709902"/>
            <a:ext cx="915652" cy="91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563568" y="4029217"/>
            <a:ext cx="67803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Исполнительные органы города Севастополя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490" y="3902368"/>
            <a:ext cx="617600" cy="74729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98" y="4811035"/>
            <a:ext cx="854785" cy="854785"/>
          </a:xfrm>
          <a:prstGeom prst="rect">
            <a:avLst/>
          </a:prstGeom>
        </p:spPr>
      </p:pic>
      <p:pic>
        <p:nvPicPr>
          <p:cNvPr id="1030" name="Picture 6" descr="https://www.vippng.com/png/full/382-3822228_shopping-mall-icon-shopping-mall-icons-pn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92670" y="4823099"/>
            <a:ext cx="825615" cy="83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770309" y="4821892"/>
            <a:ext cx="799967" cy="799967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3769460" y="5084538"/>
            <a:ext cx="7900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Операторы и владельцы мест массового скопления людей</a:t>
            </a:r>
          </a:p>
        </p:txBody>
      </p:sp>
      <p:pic>
        <p:nvPicPr>
          <p:cNvPr id="1032" name="Picture 8" descr="https://sevastopol.su/images/uploads/%D1%8D%D0%BC%D0%B1%D0%BB%D0%B5%D0%BC%D0%B0%20%D1%83%D0%BC%D0%B2%D0%B4%20yfuhelysq%20pyfr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92" y="2666671"/>
            <a:ext cx="698396" cy="105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02277" y="2719234"/>
            <a:ext cx="1006399" cy="951047"/>
          </a:xfrm>
          <a:prstGeom prst="rect">
            <a:avLst/>
          </a:prstGeom>
        </p:spPr>
      </p:pic>
      <p:pic>
        <p:nvPicPr>
          <p:cNvPr id="1034" name="Picture 10" descr="https://pic.rutubelist.ru/user/94/c4/94c4088edbc36349d9f4f6fd25bae24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309" y="2778226"/>
            <a:ext cx="889843" cy="88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5937436" y="3050096"/>
            <a:ext cx="59808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Силовые ведомства города Севастополя, МЧС</a:t>
            </a:r>
          </a:p>
        </p:txBody>
      </p:sp>
      <p:sp>
        <p:nvSpPr>
          <p:cNvPr id="19" name="Номер слайда 2">
            <a:extLst>
              <a:ext uri="{FF2B5EF4-FFF2-40B4-BE49-F238E27FC236}">
                <a16:creationId xmlns:a16="http://schemas.microsoft.com/office/drawing/2014/main" id="{20758D41-9F82-4AA6-AA1C-7AC70F68E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9264" y="6356350"/>
            <a:ext cx="2743200" cy="365125"/>
          </a:xfrm>
        </p:spPr>
        <p:txBody>
          <a:bodyPr/>
          <a:lstStyle/>
          <a:p>
            <a:fld id="{148AB0E4-E776-4163-981B-FDFC29FEF421}" type="slidenum">
              <a:rPr lang="ru-RU" sz="1800" smtClean="0">
                <a:latin typeface="Montserrat" panose="00000500000000000000" pitchFamily="50" charset="-52"/>
              </a:rPr>
              <a:t>7</a:t>
            </a:fld>
            <a:endParaRPr lang="ru-RU" sz="1800" dirty="0">
              <a:latin typeface="Montserrat" panose="00000500000000000000" pitchFamily="50" charset="-52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A5601F2-0B41-402E-8978-4D0E4AD9491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764" y="270674"/>
            <a:ext cx="1081700" cy="936689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6A9DE01-5955-4AB3-A050-1265C92AF2B3}"/>
              </a:ext>
            </a:extLst>
          </p:cNvPr>
          <p:cNvSpPr/>
          <p:nvPr/>
        </p:nvSpPr>
        <p:spPr>
          <a:xfrm>
            <a:off x="738092" y="1725505"/>
            <a:ext cx="115745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prstClr val="black"/>
                </a:solidFill>
                <a:latin typeface="Montserrat" panose="00000500000000000000" pitchFamily="50" charset="-52"/>
              </a:rPr>
              <a:t>33 пользователя </a:t>
            </a:r>
            <a:r>
              <a:rPr lang="ru-RU" sz="1600" dirty="0">
                <a:solidFill>
                  <a:prstClr val="black"/>
                </a:solidFill>
                <a:latin typeface="Montserrat" panose="00000500000000000000" pitchFamily="50" charset="-52"/>
              </a:rPr>
              <a:t>- поставщики услуг и </a:t>
            </a:r>
            <a:r>
              <a:rPr lang="ru-RU" sz="1600" b="1" dirty="0">
                <a:solidFill>
                  <a:prstClr val="black"/>
                </a:solidFill>
                <a:latin typeface="Montserrat" panose="00000500000000000000" pitchFamily="50" charset="-52"/>
              </a:rPr>
              <a:t>32 пользователя </a:t>
            </a:r>
            <a:r>
              <a:rPr lang="ru-RU" sz="1600" dirty="0">
                <a:solidFill>
                  <a:prstClr val="black"/>
                </a:solidFill>
                <a:latin typeface="Montserrat" panose="00000500000000000000" pitchFamily="50" charset="-52"/>
              </a:rPr>
              <a:t>– сотрудники силовых ведомств.</a:t>
            </a:r>
          </a:p>
          <a:p>
            <a:pPr lvl="0"/>
            <a:r>
              <a:rPr lang="ru-RU" sz="1600" b="1" dirty="0">
                <a:solidFill>
                  <a:srgbClr val="32C8D0"/>
                </a:solidFill>
                <a:latin typeface="Montserrat" panose="00000500000000000000" pitchFamily="50" charset="-52"/>
              </a:rPr>
              <a:t>В АПК Безопасный город:</a:t>
            </a:r>
          </a:p>
          <a:p>
            <a:pPr lvl="0"/>
            <a:r>
              <a:rPr lang="ru-RU" sz="1600" b="1" dirty="0">
                <a:solidFill>
                  <a:prstClr val="black"/>
                </a:solidFill>
                <a:latin typeface="Montserrat" panose="00000500000000000000" pitchFamily="50" charset="-52"/>
              </a:rPr>
              <a:t>173 пользователя - сотрудники </a:t>
            </a:r>
            <a:r>
              <a:rPr lang="ru-RU" sz="1600" dirty="0">
                <a:solidFill>
                  <a:prstClr val="black"/>
                </a:solidFill>
                <a:latin typeface="Montserrat" panose="00000500000000000000" pitchFamily="50" charset="-52"/>
              </a:rPr>
              <a:t>силовых ведомств.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3761849" y="2739187"/>
            <a:ext cx="928881" cy="928881"/>
          </a:xfrm>
          <a:prstGeom prst="rect">
            <a:avLst/>
          </a:prstGeom>
        </p:spPr>
      </p:pic>
      <p:pic>
        <p:nvPicPr>
          <p:cNvPr id="1028" name="Picture 4" descr="https://miigu.ru/wp-content/uploads/2020/01/minust-scaled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960" y="2759439"/>
            <a:ext cx="904323" cy="96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064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D5BA62B-128B-4B73-AEAC-B3C7593186B0}"/>
              </a:ext>
            </a:extLst>
          </p:cNvPr>
          <p:cNvSpPr/>
          <p:nvPr/>
        </p:nvSpPr>
        <p:spPr>
          <a:xfrm>
            <a:off x="765663" y="262515"/>
            <a:ext cx="86687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540385" algn="l"/>
              </a:tabLst>
            </a:pPr>
            <a:r>
              <a:rPr lang="ru-RU" sz="2400" dirty="0">
                <a:solidFill>
                  <a:srgbClr val="209BC2"/>
                </a:solidFill>
                <a:latin typeface="Montserrat SemiBold" panose="00000700000000000000" pitchFamily="50" charset="-52"/>
                <a:cs typeface="Calibri" panose="020F0502020204030204" pitchFamily="34" charset="0"/>
              </a:rPr>
              <a:t>Контроль работы системы </a:t>
            </a:r>
            <a:r>
              <a:rPr lang="ru-RU" sz="2400" kern="0" dirty="0">
                <a:solidFill>
                  <a:srgbClr val="209BC2"/>
                </a:solidFill>
                <a:latin typeface="Montserrat SemiBold" panose="00000700000000000000" pitchFamily="50" charset="-52"/>
                <a:cs typeface="Calibri" panose="020F0502020204030204" pitchFamily="34" charset="0"/>
              </a:rPr>
              <a:t>видеонаблюдения «Аргус» в Севастополе </a:t>
            </a:r>
            <a:endParaRPr lang="ru-RU" sz="1600" kern="50" dirty="0">
              <a:solidFill>
                <a:srgbClr val="209BC2"/>
              </a:solidFill>
              <a:latin typeface="Montserrat SemiBold" panose="00000700000000000000" pitchFamily="50" charset="-52"/>
              <a:ea typeface="Times New Roman" panose="02020603050405020304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56065" y="1318845"/>
            <a:ext cx="10797735" cy="465230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ru-RU" sz="4800" dirty="0">
              <a:solidFill>
                <a:srgbClr val="00206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ru-RU" sz="4800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2168" y="1518067"/>
            <a:ext cx="111137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prstClr val="black"/>
                </a:solidFill>
                <a:latin typeface="Montserrat" panose="00000500000000000000" pitchFamily="50" charset="-52"/>
              </a:rPr>
              <a:t>В «Аргус» </a:t>
            </a:r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также реализованы уникальные возможности для пользователей:      </a:t>
            </a:r>
            <a:r>
              <a:rPr lang="ru-RU" b="1" dirty="0">
                <a:solidFill>
                  <a:prstClr val="black"/>
                </a:solidFill>
                <a:latin typeface="Montserrat" panose="00000500000000000000" pitchFamily="50" charset="-52"/>
              </a:rPr>
              <a:t>Контролируется состояние камер</a:t>
            </a:r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, каналов связи, сетевого и серверного оборудования, </a:t>
            </a:r>
            <a:r>
              <a:rPr lang="ru-RU" b="1" dirty="0">
                <a:solidFill>
                  <a:prstClr val="black"/>
                </a:solidFill>
                <a:latin typeface="Montserrat" panose="00000500000000000000" pitchFamily="50" charset="-52"/>
              </a:rPr>
              <a:t>фиксируются все периоды недоступности </a:t>
            </a:r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камер, </a:t>
            </a:r>
            <a:r>
              <a:rPr lang="ru-RU" b="1" dirty="0">
                <a:solidFill>
                  <a:prstClr val="black"/>
                </a:solidFill>
                <a:latin typeface="Montserrat" panose="00000500000000000000" pitchFamily="50" charset="-52"/>
              </a:rPr>
              <a:t>отправляются уведомления </a:t>
            </a:r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об отключении камеры оператору АРГУС и поставщику видеопотока для реагирования, </a:t>
            </a:r>
            <a:r>
              <a:rPr lang="ru-RU" b="1" dirty="0">
                <a:solidFill>
                  <a:prstClr val="black"/>
                </a:solidFill>
                <a:latin typeface="Montserrat" panose="00000500000000000000" pitchFamily="50" charset="-52"/>
              </a:rPr>
              <a:t>формируется отчет  о работоспособности </a:t>
            </a:r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за выбранный период, для использования при расчетах по контрактам с поставщиками видеоизображений. </a:t>
            </a:r>
          </a:p>
          <a:p>
            <a:pPr lvl="0"/>
            <a:r>
              <a:rPr lang="ru-RU" b="1" dirty="0">
                <a:solidFill>
                  <a:prstClr val="black"/>
                </a:solidFill>
                <a:latin typeface="Montserrat" panose="00000500000000000000" pitchFamily="50" charset="-52"/>
              </a:rPr>
              <a:t>В цифровой вид переведены </a:t>
            </a:r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процессы </a:t>
            </a:r>
            <a:r>
              <a:rPr lang="ru-RU" b="1" dirty="0">
                <a:solidFill>
                  <a:prstClr val="black"/>
                </a:solidFill>
                <a:latin typeface="Montserrat" panose="00000500000000000000" pitchFamily="50" charset="-52"/>
              </a:rPr>
              <a:t>подключения и отключения камер, </a:t>
            </a:r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а также </a:t>
            </a:r>
            <a:r>
              <a:rPr lang="ru-RU" b="1" dirty="0">
                <a:solidFill>
                  <a:prstClr val="black"/>
                </a:solidFill>
                <a:latin typeface="Montserrat" panose="00000500000000000000" pitchFamily="50" charset="-52"/>
              </a:rPr>
              <a:t>публикация информации </a:t>
            </a:r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на открытый портал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01" y="4111375"/>
            <a:ext cx="3799173" cy="1888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9654" y="4111375"/>
            <a:ext cx="4114611" cy="1888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0245" y="4111375"/>
            <a:ext cx="3625919" cy="1888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id="{F13CA99B-A338-4732-BB44-6B03F321F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9264" y="6356350"/>
            <a:ext cx="2743200" cy="365125"/>
          </a:xfrm>
        </p:spPr>
        <p:txBody>
          <a:bodyPr/>
          <a:lstStyle/>
          <a:p>
            <a:fld id="{148AB0E4-E776-4163-981B-FDFC29FEF421}" type="slidenum">
              <a:rPr lang="ru-RU" sz="1800" smtClean="0">
                <a:latin typeface="Montserrat" panose="00000500000000000000" pitchFamily="50" charset="-52"/>
              </a:rPr>
              <a:t>8</a:t>
            </a:fld>
            <a:endParaRPr lang="ru-RU" sz="1800" dirty="0">
              <a:latin typeface="Montserrat" panose="00000500000000000000" pitchFamily="50" charset="-52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E9C717D-8C1E-4D93-8A45-E5C570E96F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764" y="270674"/>
            <a:ext cx="1081700" cy="936689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9493E5-BAE8-4835-B2E4-9C333A16DF49}"/>
              </a:ext>
            </a:extLst>
          </p:cNvPr>
          <p:cNvSpPr/>
          <p:nvPr/>
        </p:nvSpPr>
        <p:spPr>
          <a:xfrm>
            <a:off x="522168" y="294107"/>
            <a:ext cx="95250" cy="741237"/>
          </a:xfrm>
          <a:prstGeom prst="rect">
            <a:avLst/>
          </a:prstGeom>
          <a:solidFill>
            <a:srgbClr val="209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9B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031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72630B-085E-4697-AFCC-54503A785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717200" y="1207363"/>
            <a:ext cx="10858500" cy="494731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26670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05540" y="1424626"/>
            <a:ext cx="1088001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dirty="0">
                <a:latin typeface="Montserrat" panose="00000500000000000000" pitchFamily="50" charset="-52"/>
              </a:rPr>
              <a:t>Система построена на </a:t>
            </a:r>
            <a:r>
              <a:rPr lang="ru-RU" sz="1600" b="1" dirty="0">
                <a:latin typeface="Montserrat" panose="00000500000000000000" pitchFamily="50" charset="-52"/>
              </a:rPr>
              <a:t>отечественном стеке технологий</a:t>
            </a:r>
            <a:r>
              <a:rPr lang="ru-RU" sz="1600" dirty="0">
                <a:latin typeface="Montserrat" panose="00000500000000000000" pitchFamily="50" charset="-52"/>
              </a:rPr>
              <a:t>, в ядре используются отечественные базы данных (</a:t>
            </a:r>
            <a:r>
              <a:rPr lang="ru-RU" sz="1600" dirty="0" err="1">
                <a:latin typeface="Montserrat" panose="00000500000000000000" pitchFamily="50" charset="-52"/>
              </a:rPr>
              <a:t>PostgreSQL</a:t>
            </a:r>
            <a:r>
              <a:rPr lang="ru-RU" sz="1600" dirty="0">
                <a:latin typeface="Montserrat" panose="00000500000000000000" pitchFamily="50" charset="-52"/>
              </a:rPr>
              <a:t>, </a:t>
            </a:r>
            <a:r>
              <a:rPr lang="ru-RU" sz="1600" dirty="0" err="1">
                <a:latin typeface="Montserrat" panose="00000500000000000000" pitchFamily="50" charset="-52"/>
              </a:rPr>
              <a:t>ClickHouse</a:t>
            </a:r>
            <a:r>
              <a:rPr lang="ru-RU" sz="1600" dirty="0">
                <a:latin typeface="Montserrat" panose="00000500000000000000" pitchFamily="50" charset="-52"/>
              </a:rPr>
              <a:t>), отечественный программный видеосервер </a:t>
            </a:r>
            <a:r>
              <a:rPr lang="ru-RU" sz="1600" dirty="0" err="1">
                <a:latin typeface="Montserrat" panose="00000500000000000000" pitchFamily="50" charset="-52"/>
              </a:rPr>
              <a:t>Flussonic</a:t>
            </a:r>
            <a:r>
              <a:rPr lang="ru-RU" sz="1600" dirty="0">
                <a:latin typeface="Montserrat" panose="00000500000000000000" pitchFamily="50" charset="-52"/>
              </a:rPr>
              <a:t>, </a:t>
            </a:r>
          </a:p>
          <a:p>
            <a:pPr lvl="0"/>
            <a:r>
              <a:rPr lang="ru-RU" sz="1600" dirty="0">
                <a:latin typeface="Montserrat" panose="00000500000000000000" pitchFamily="50" charset="-52"/>
              </a:rPr>
              <a:t>а пользовательское приложение (интерфейсная часть Системы) создан на базе </a:t>
            </a:r>
            <a:r>
              <a:rPr lang="ru-RU" sz="1600" dirty="0" err="1">
                <a:latin typeface="Montserrat" panose="00000500000000000000" pitchFamily="50" charset="-52"/>
              </a:rPr>
              <a:t>NodeJs</a:t>
            </a:r>
            <a:r>
              <a:rPr lang="ru-RU" sz="1600" dirty="0">
                <a:latin typeface="Montserrat" panose="00000500000000000000" pitchFamily="50" charset="-52"/>
              </a:rPr>
              <a:t> и </a:t>
            </a:r>
            <a:r>
              <a:rPr lang="ru-RU" sz="1600" dirty="0" err="1">
                <a:latin typeface="Montserrat" panose="00000500000000000000" pitchFamily="50" charset="-52"/>
              </a:rPr>
              <a:t>Angular</a:t>
            </a:r>
            <a:endParaRPr lang="ru-RU" sz="1600" dirty="0">
              <a:latin typeface="Montserrat" panose="00000500000000000000" pitchFamily="50" charset="-52"/>
            </a:endParaRPr>
          </a:p>
          <a:p>
            <a:pPr lvl="0"/>
            <a:endParaRPr lang="ru-RU" sz="1600" dirty="0">
              <a:latin typeface="Montserrat" panose="00000500000000000000" pitchFamily="50" charset="-52"/>
            </a:endParaRPr>
          </a:p>
          <a:p>
            <a:pPr lvl="0"/>
            <a:r>
              <a:rPr lang="ru-RU" sz="1600" dirty="0">
                <a:latin typeface="Montserrat" panose="00000500000000000000" pitchFamily="50" charset="-52"/>
              </a:rPr>
              <a:t>Система </a:t>
            </a:r>
            <a:r>
              <a:rPr lang="ru-RU" sz="1600" b="1" dirty="0">
                <a:latin typeface="Montserrat" panose="00000500000000000000" pitchFamily="50" charset="-52"/>
              </a:rPr>
              <a:t>полностью совместима с отечественными операционными системами </a:t>
            </a:r>
            <a:r>
              <a:rPr lang="ru-RU" sz="1600" dirty="0">
                <a:latin typeface="Montserrat" panose="00000500000000000000" pitchFamily="50" charset="-52"/>
              </a:rPr>
              <a:t>и офисными пакетами, включенными в реестр российского программного обеспечения. В системе предусмотрены механизмы взаимодействия с системой межведомственного электронного взаимодействия, а также авторизации через единую систему идентификации и аутентификации</a:t>
            </a:r>
          </a:p>
          <a:p>
            <a:pPr lvl="0"/>
            <a:endParaRPr lang="ru-RU" sz="1600" dirty="0">
              <a:latin typeface="Montserrat" panose="00000500000000000000" pitchFamily="50" charset="-52"/>
            </a:endParaRPr>
          </a:p>
          <a:p>
            <a:pPr lvl="0"/>
            <a:r>
              <a:rPr lang="ru-RU" sz="1600" dirty="0">
                <a:latin typeface="Montserrat" panose="00000500000000000000" pitchFamily="50" charset="-52"/>
              </a:rPr>
              <a:t>В АРГУС предусмотрены СЗИ: </a:t>
            </a:r>
            <a:r>
              <a:rPr lang="ru-RU" sz="1600" b="1" dirty="0">
                <a:latin typeface="Montserrat" panose="00000500000000000000" pitchFamily="50" charset="-52"/>
              </a:rPr>
              <a:t>межсетевые экраны</a:t>
            </a:r>
            <a:r>
              <a:rPr lang="ru-RU" sz="1600" dirty="0">
                <a:latin typeface="Montserrat" panose="00000500000000000000" pitchFamily="50" charset="-52"/>
              </a:rPr>
              <a:t>, средства </a:t>
            </a:r>
            <a:r>
              <a:rPr lang="ru-RU" sz="1600" b="1" dirty="0">
                <a:latin typeface="Montserrat" panose="00000500000000000000" pitchFamily="50" charset="-52"/>
              </a:rPr>
              <a:t>криптографической защиты</a:t>
            </a:r>
            <a:r>
              <a:rPr lang="ru-RU" sz="1600" dirty="0">
                <a:latin typeface="Montserrat" panose="00000500000000000000" pitchFamily="50" charset="-52"/>
              </a:rPr>
              <a:t> информации (в том числе каналов связи), </a:t>
            </a:r>
            <a:r>
              <a:rPr lang="ru-RU" sz="1600" b="1" dirty="0">
                <a:latin typeface="Montserrat" panose="00000500000000000000" pitchFamily="50" charset="-52"/>
              </a:rPr>
              <a:t>СЗИ от НСД</a:t>
            </a:r>
            <a:r>
              <a:rPr lang="ru-RU" sz="1600" dirty="0">
                <a:latin typeface="Montserrat" panose="00000500000000000000" pitchFamily="50" charset="-52"/>
              </a:rPr>
              <a:t>, средства </a:t>
            </a:r>
            <a:r>
              <a:rPr lang="ru-RU" sz="1600" b="1" dirty="0">
                <a:latin typeface="Montserrat" panose="00000500000000000000" pitchFamily="50" charset="-52"/>
              </a:rPr>
              <a:t>антивирусной защиты</a:t>
            </a:r>
            <a:r>
              <a:rPr lang="ru-RU" sz="1600" dirty="0">
                <a:latin typeface="Montserrat" panose="00000500000000000000" pitchFamily="50" charset="-52"/>
              </a:rPr>
              <a:t>, </a:t>
            </a:r>
            <a:r>
              <a:rPr lang="ru-RU" sz="1600" b="1" dirty="0">
                <a:latin typeface="Montserrat" panose="00000500000000000000" pitchFamily="50" charset="-52"/>
              </a:rPr>
              <a:t>средства анализа защищенности</a:t>
            </a:r>
            <a:r>
              <a:rPr lang="ru-RU" sz="1600" dirty="0">
                <a:latin typeface="Montserrat" panose="00000500000000000000" pitchFamily="50" charset="-52"/>
              </a:rPr>
              <a:t>, программно-аппаратный </a:t>
            </a:r>
            <a:r>
              <a:rPr lang="ru-RU" sz="1600" b="1" dirty="0">
                <a:latin typeface="Montserrat" panose="00000500000000000000" pitchFamily="50" charset="-52"/>
              </a:rPr>
              <a:t>модуль доверенной загрузки</a:t>
            </a:r>
            <a:r>
              <a:rPr lang="ru-RU" sz="1600" dirty="0">
                <a:latin typeface="Montserrat" panose="00000500000000000000" pitchFamily="50" charset="-52"/>
              </a:rPr>
              <a:t>, а также </a:t>
            </a:r>
            <a:r>
              <a:rPr lang="ru-RU" sz="1600" b="1" dirty="0">
                <a:latin typeface="Montserrat" panose="00000500000000000000" pitchFamily="50" charset="-52"/>
              </a:rPr>
              <a:t>комплекс организационных мер по ЗИ</a:t>
            </a:r>
            <a:r>
              <a:rPr lang="ru-RU" sz="1600" dirty="0">
                <a:latin typeface="Montserrat" panose="00000500000000000000" pitchFamily="50" charset="-52"/>
              </a:rPr>
              <a:t>. </a:t>
            </a:r>
          </a:p>
          <a:p>
            <a:pPr lvl="0"/>
            <a:endParaRPr lang="ru-RU" sz="1600" dirty="0">
              <a:latin typeface="Montserrat" panose="00000500000000000000" pitchFamily="50" charset="-52"/>
            </a:endParaRPr>
          </a:p>
          <a:p>
            <a:r>
              <a:rPr lang="ru-RU" sz="1600" dirty="0">
                <a:latin typeface="Montserrat" panose="00000500000000000000" pitchFamily="50" charset="-52"/>
              </a:rPr>
              <a:t>Средства защиты, установленные в АПК АРГУС, внесены в </a:t>
            </a:r>
            <a:r>
              <a:rPr lang="ru-RU" sz="1600" b="1" dirty="0">
                <a:latin typeface="Montserrat" panose="00000500000000000000" pitchFamily="50" charset="-52"/>
              </a:rPr>
              <a:t>реестр сертифицированных средств защиты информации ФСТЭК России</a:t>
            </a:r>
            <a:r>
              <a:rPr lang="ru-RU" sz="1600" dirty="0">
                <a:latin typeface="Montserrat" panose="00000500000000000000" pitchFamily="50" charset="-52"/>
              </a:rPr>
              <a:t>, и в Перечне СЗИ, сертифицированных ФСБ России.</a:t>
            </a:r>
          </a:p>
          <a:p>
            <a:endParaRPr lang="ru-RU" sz="1600" dirty="0">
              <a:latin typeface="Montserrat" panose="00000500000000000000" pitchFamily="50" charset="-52"/>
            </a:endParaRPr>
          </a:p>
          <a:p>
            <a:pPr lvl="0"/>
            <a:r>
              <a:rPr lang="ru-RU" sz="1600" dirty="0">
                <a:latin typeface="Montserrat" panose="00000500000000000000" pitchFamily="50" charset="-52"/>
              </a:rPr>
              <a:t>В июле 2023 года получен </a:t>
            </a:r>
            <a:r>
              <a:rPr lang="ru-RU" sz="1600" b="1" dirty="0">
                <a:latin typeface="Montserrat" panose="00000500000000000000" pitchFamily="50" charset="-52"/>
              </a:rPr>
              <a:t>Аттестат соответствия </a:t>
            </a:r>
            <a:r>
              <a:rPr lang="ru-RU" sz="1600" dirty="0">
                <a:latin typeface="Montserrat" panose="00000500000000000000" pitchFamily="50" charset="-52"/>
              </a:rPr>
              <a:t>ГИС АРГУС требованиям по защите информации. </a:t>
            </a:r>
            <a:r>
              <a:rPr lang="ru-RU" sz="1600" b="1" dirty="0">
                <a:latin typeface="Montserrat" panose="00000500000000000000" pitchFamily="50" charset="-52"/>
              </a:rPr>
              <a:t>Аттестованы рабочие места и серверный сегмент  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9168BAB7-078A-42AF-B4AC-427C44327B7E}"/>
              </a:ext>
            </a:extLst>
          </p:cNvPr>
          <p:cNvCxnSpPr>
            <a:cxnSpLocks/>
          </p:cNvCxnSpPr>
          <p:nvPr/>
        </p:nvCxnSpPr>
        <p:spPr>
          <a:xfrm flipH="1">
            <a:off x="527827" y="1382279"/>
            <a:ext cx="34400" cy="5198076"/>
          </a:xfrm>
          <a:prstGeom prst="line">
            <a:avLst/>
          </a:prstGeom>
          <a:ln w="28575">
            <a:solidFill>
              <a:srgbClr val="32C8D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Номер слайда 2">
            <a:extLst>
              <a:ext uri="{FF2B5EF4-FFF2-40B4-BE49-F238E27FC236}">
                <a16:creationId xmlns:a16="http://schemas.microsoft.com/office/drawing/2014/main" id="{43181A68-C418-4FC9-A329-237E9CC9021F}"/>
              </a:ext>
            </a:extLst>
          </p:cNvPr>
          <p:cNvSpPr txBox="1">
            <a:spLocks/>
          </p:cNvSpPr>
          <p:nvPr/>
        </p:nvSpPr>
        <p:spPr>
          <a:xfrm>
            <a:off x="911926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48AB0E4-E776-4163-981B-FDFC29FEF421}" type="slidenum">
              <a:rPr lang="ru-RU" sz="1800" smtClean="0">
                <a:latin typeface="Montserrat" panose="00000500000000000000" pitchFamily="50" charset="-52"/>
              </a:rPr>
              <a:pPr/>
              <a:t>9</a:t>
            </a:fld>
            <a:endParaRPr lang="ru-RU" sz="1800" dirty="0">
              <a:latin typeface="Montserrat" panose="00000500000000000000" pitchFamily="50" charset="-52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B728D2E-6E98-4DEF-B898-224F199DFC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764" y="270674"/>
            <a:ext cx="1081700" cy="936689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D5BA62B-128B-4B73-AEAC-B3C7593186B0}"/>
              </a:ext>
            </a:extLst>
          </p:cNvPr>
          <p:cNvSpPr/>
          <p:nvPr/>
        </p:nvSpPr>
        <p:spPr>
          <a:xfrm>
            <a:off x="765663" y="262515"/>
            <a:ext cx="86687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540385" algn="l"/>
              </a:tabLst>
            </a:pPr>
            <a:r>
              <a:rPr lang="ru-RU" sz="2400" dirty="0">
                <a:solidFill>
                  <a:srgbClr val="209BC2"/>
                </a:solidFill>
                <a:latin typeface="Montserrat SemiBold" panose="00000700000000000000" pitchFamily="50" charset="-52"/>
                <a:cs typeface="Calibri" panose="020F0502020204030204" pitchFamily="34" charset="0"/>
              </a:rPr>
              <a:t>Архитектура и средства защиты информации АРГУС</a:t>
            </a:r>
            <a:endParaRPr lang="ru-RU" sz="1600" kern="50" dirty="0">
              <a:solidFill>
                <a:srgbClr val="209BC2"/>
              </a:solidFill>
              <a:latin typeface="Montserrat SemiBold" panose="00000700000000000000" pitchFamily="50" charset="-52"/>
              <a:ea typeface="Times New Roman" panose="02020603050405020304" pitchFamily="18" charset="0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3637F15-D2AE-47B4-AB57-F4782A7F2A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379" y="1667369"/>
            <a:ext cx="359695" cy="365792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B5A0A22-E799-4461-9471-F2B5F20BCF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93" y="2808555"/>
            <a:ext cx="359695" cy="365792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6A25C9DB-AAB4-48E5-B998-CFD991CE91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93" y="3940200"/>
            <a:ext cx="359695" cy="365792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FF9A10E-C3BA-4AA2-AB6B-6D1B5C5551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505" y="4930800"/>
            <a:ext cx="359695" cy="365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2E66E9B1-8EB7-4623-AC74-F8EF6840B8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837" y="5676093"/>
            <a:ext cx="359695" cy="365792"/>
          </a:xfrm>
          <a:prstGeom prst="rect">
            <a:avLst/>
          </a:prstGeom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173CB778-DF5C-4A06-9B4C-F236C0C58B58}"/>
              </a:ext>
            </a:extLst>
          </p:cNvPr>
          <p:cNvSpPr/>
          <p:nvPr/>
        </p:nvSpPr>
        <p:spPr>
          <a:xfrm>
            <a:off x="522168" y="294107"/>
            <a:ext cx="95250" cy="741237"/>
          </a:xfrm>
          <a:prstGeom prst="rect">
            <a:avLst/>
          </a:prstGeom>
          <a:solidFill>
            <a:srgbClr val="209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9B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557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91094F9-1FA2-472B-99B1-9B21A4C87562}"/>
              </a:ext>
            </a:extLst>
          </p:cNvPr>
          <p:cNvSpPr/>
          <p:nvPr/>
        </p:nvSpPr>
        <p:spPr>
          <a:xfrm>
            <a:off x="765663" y="390615"/>
            <a:ext cx="89761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540385" algn="l"/>
              </a:tabLst>
            </a:pPr>
            <a:r>
              <a:rPr lang="ru-RU" sz="2400" kern="0" dirty="0">
                <a:solidFill>
                  <a:srgbClr val="209BC2"/>
                </a:solidFill>
                <a:latin typeface="Montserrat SemiBold" panose="00000700000000000000" pitchFamily="50" charset="-52"/>
                <a:cs typeface="Calibri" panose="020F0502020204030204" pitchFamily="34" charset="0"/>
              </a:rPr>
              <a:t>Планы развития Аргус</a:t>
            </a:r>
            <a:endParaRPr lang="ru-RU" sz="1600" kern="50" dirty="0">
              <a:solidFill>
                <a:srgbClr val="209BC2"/>
              </a:solidFill>
              <a:latin typeface="Montserrat SemiBold" panose="00000700000000000000" pitchFamily="50" charset="-52"/>
              <a:ea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267937" y="2563077"/>
            <a:ext cx="4267187" cy="126034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800" dirty="0">
                <a:latin typeface="Montserrat" panose="00000500000000000000" pitchFamily="50" charset="-52"/>
              </a:rPr>
              <a:t>Подключено к АРГУС, включая     </a:t>
            </a:r>
            <a:r>
              <a:rPr lang="en-US" sz="1800" dirty="0">
                <a:solidFill>
                  <a:srgbClr val="32C8D0"/>
                </a:solidFill>
                <a:latin typeface="Montserrat ExtraBold" panose="00000900000000000000" pitchFamily="50" charset="-52"/>
              </a:rPr>
              <a:t>&gt;</a:t>
            </a:r>
            <a:r>
              <a:rPr lang="ru-RU" sz="1800" dirty="0">
                <a:solidFill>
                  <a:srgbClr val="32C8D0"/>
                </a:solidFill>
                <a:latin typeface="Montserrat ExtraBold" panose="00000900000000000000" pitchFamily="50" charset="-52"/>
              </a:rPr>
              <a:t> 500 </a:t>
            </a:r>
            <a:r>
              <a:rPr lang="ru-RU" sz="1800" b="1" dirty="0">
                <a:latin typeface="Montserrat" panose="00000500000000000000" pitchFamily="50" charset="-52"/>
              </a:rPr>
              <a:t>с частных систем </a:t>
            </a:r>
            <a:r>
              <a:rPr lang="ru-RU" sz="1800" dirty="0">
                <a:latin typeface="Montserrat" panose="00000500000000000000" pitchFamily="50" charset="-52"/>
              </a:rPr>
              <a:t>видеонаблюдения </a:t>
            </a:r>
            <a:endParaRPr lang="en-US" sz="1800" dirty="0">
              <a:latin typeface="Montserrat" panose="00000500000000000000" pitchFamily="50" charset="-52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1800" dirty="0"/>
          </a:p>
        </p:txBody>
      </p:sp>
      <p:sp>
        <p:nvSpPr>
          <p:cNvPr id="13" name="Номер слайда 2">
            <a:extLst>
              <a:ext uri="{FF2B5EF4-FFF2-40B4-BE49-F238E27FC236}">
                <a16:creationId xmlns:a16="http://schemas.microsoft.com/office/drawing/2014/main" id="{0F3B67FC-B2F0-40D4-97C0-5B72A3397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9264" y="6356350"/>
            <a:ext cx="2743200" cy="365125"/>
          </a:xfrm>
        </p:spPr>
        <p:txBody>
          <a:bodyPr/>
          <a:lstStyle/>
          <a:p>
            <a:fld id="{148AB0E4-E776-4163-981B-FDFC29FEF421}" type="slidenum">
              <a:rPr lang="ru-RU" sz="1800" smtClean="0">
                <a:latin typeface="Montserrat" panose="00000500000000000000" pitchFamily="50" charset="-52"/>
              </a:rPr>
              <a:t>10</a:t>
            </a:fld>
            <a:endParaRPr lang="ru-RU" sz="1800" dirty="0">
              <a:latin typeface="Montserrat" panose="00000500000000000000" pitchFamily="50" charset="-52"/>
            </a:endParaRPr>
          </a:p>
        </p:txBody>
      </p:sp>
      <p:sp>
        <p:nvSpPr>
          <p:cNvPr id="15" name="Объект 3">
            <a:extLst>
              <a:ext uri="{FF2B5EF4-FFF2-40B4-BE49-F238E27FC236}">
                <a16:creationId xmlns:a16="http://schemas.microsoft.com/office/drawing/2014/main" id="{BABCE2B8-02DE-4C0B-9C90-8C2FE0800E14}"/>
              </a:ext>
            </a:extLst>
          </p:cNvPr>
          <p:cNvSpPr txBox="1">
            <a:spLocks/>
          </p:cNvSpPr>
          <p:nvPr/>
        </p:nvSpPr>
        <p:spPr>
          <a:xfrm>
            <a:off x="1937443" y="1071327"/>
            <a:ext cx="2928179" cy="1048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6000" dirty="0">
                <a:solidFill>
                  <a:srgbClr val="32C8D0"/>
                </a:solidFill>
                <a:latin typeface="Montserrat ExtraBold" panose="00000900000000000000" pitchFamily="50" charset="-52"/>
              </a:rPr>
              <a:t>&gt;</a:t>
            </a:r>
            <a:r>
              <a:rPr lang="ru-RU" sz="6000" dirty="0">
                <a:solidFill>
                  <a:srgbClr val="32C8D0"/>
                </a:solidFill>
                <a:latin typeface="Montserrat ExtraBold" panose="00000900000000000000" pitchFamily="50" charset="-52"/>
              </a:rPr>
              <a:t> 1000 </a:t>
            </a:r>
            <a:endParaRPr lang="en-US" sz="6000" dirty="0">
              <a:solidFill>
                <a:srgbClr val="32C8D0"/>
              </a:solidFill>
              <a:latin typeface="Montserrat ExtraBold" panose="00000900000000000000" pitchFamily="50" charset="-52"/>
            </a:endParaRPr>
          </a:p>
        </p:txBody>
      </p:sp>
      <p:sp>
        <p:nvSpPr>
          <p:cNvPr id="17" name="Объект 3">
            <a:extLst>
              <a:ext uri="{FF2B5EF4-FFF2-40B4-BE49-F238E27FC236}">
                <a16:creationId xmlns:a16="http://schemas.microsoft.com/office/drawing/2014/main" id="{307227D4-0AB9-45C3-9485-3FBA528814BC}"/>
              </a:ext>
            </a:extLst>
          </p:cNvPr>
          <p:cNvSpPr txBox="1">
            <a:spLocks/>
          </p:cNvSpPr>
          <p:nvPr/>
        </p:nvSpPr>
        <p:spPr>
          <a:xfrm>
            <a:off x="1937442" y="1971086"/>
            <a:ext cx="2928179" cy="498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400" dirty="0">
                <a:latin typeface="Montserrat SemiBold" panose="00000700000000000000" pitchFamily="50" charset="-52"/>
              </a:rPr>
              <a:t>видеопотоков</a:t>
            </a:r>
            <a:endParaRPr lang="ru-RU" dirty="0">
              <a:latin typeface="Montserrat SemiBold" panose="00000700000000000000" pitchFamily="50" charset="-52"/>
            </a:endParaRPr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5A2B5710-A377-43EE-BE75-61E8E296161E}"/>
              </a:ext>
            </a:extLst>
          </p:cNvPr>
          <p:cNvSpPr txBox="1">
            <a:spLocks/>
          </p:cNvSpPr>
          <p:nvPr/>
        </p:nvSpPr>
        <p:spPr>
          <a:xfrm>
            <a:off x="6463683" y="2464231"/>
            <a:ext cx="4987417" cy="1529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>
                <a:latin typeface="Montserrat" panose="00000500000000000000" pitchFamily="50" charset="-52"/>
              </a:rPr>
              <a:t>Планируется подключить к системе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>
                <a:latin typeface="Montserrat" panose="00000500000000000000" pitchFamily="50" charset="-52"/>
              </a:rPr>
              <a:t>в 2024 году (с хранением архива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>
                <a:latin typeface="Montserrat" panose="00000500000000000000" pitchFamily="50" charset="-52"/>
              </a:rPr>
              <a:t>в течение 30 суток) </a:t>
            </a:r>
            <a:r>
              <a:rPr lang="ru-RU" sz="1800" b="1" dirty="0">
                <a:latin typeface="Montserrat" panose="00000500000000000000" pitchFamily="50" charset="-52"/>
              </a:rPr>
              <a:t>включая камеры ММПЛ, с торговых центров, рынков</a:t>
            </a:r>
            <a:endParaRPr lang="ru-RU" sz="1800" b="1" dirty="0"/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id="{4FFD65C2-54EC-47CC-92ED-CB67C669C7F8}"/>
              </a:ext>
            </a:extLst>
          </p:cNvPr>
          <p:cNvSpPr txBox="1">
            <a:spLocks/>
          </p:cNvSpPr>
          <p:nvPr/>
        </p:nvSpPr>
        <p:spPr>
          <a:xfrm>
            <a:off x="6463683" y="1071327"/>
            <a:ext cx="3278141" cy="1048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dirty="0">
                <a:solidFill>
                  <a:srgbClr val="32C8D0"/>
                </a:solidFill>
                <a:latin typeface="Montserrat ExtraBold" panose="00000900000000000000" pitchFamily="50" charset="-52"/>
              </a:rPr>
              <a:t>до</a:t>
            </a:r>
            <a:r>
              <a:rPr lang="ru-RU" sz="6000" dirty="0">
                <a:solidFill>
                  <a:srgbClr val="32C8D0"/>
                </a:solidFill>
                <a:latin typeface="Montserrat ExtraBold" panose="00000900000000000000" pitchFamily="50" charset="-52"/>
              </a:rPr>
              <a:t> 3000</a:t>
            </a:r>
            <a:endParaRPr lang="en-US" sz="6000" dirty="0">
              <a:solidFill>
                <a:srgbClr val="32C8D0"/>
              </a:solidFill>
              <a:latin typeface="Montserrat ExtraBold" panose="00000900000000000000" pitchFamily="50" charset="-52"/>
            </a:endParaRPr>
          </a:p>
        </p:txBody>
      </p:sp>
      <p:sp>
        <p:nvSpPr>
          <p:cNvPr id="20" name="Объект 3">
            <a:extLst>
              <a:ext uri="{FF2B5EF4-FFF2-40B4-BE49-F238E27FC236}">
                <a16:creationId xmlns:a16="http://schemas.microsoft.com/office/drawing/2014/main" id="{15BEC1F2-A147-4AD3-BF92-83277E6DCE79}"/>
              </a:ext>
            </a:extLst>
          </p:cNvPr>
          <p:cNvSpPr txBox="1">
            <a:spLocks/>
          </p:cNvSpPr>
          <p:nvPr/>
        </p:nvSpPr>
        <p:spPr>
          <a:xfrm>
            <a:off x="6463683" y="1971086"/>
            <a:ext cx="3910027" cy="498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400" dirty="0">
                <a:latin typeface="Montserrat SemiBold" panose="00000700000000000000" pitchFamily="50" charset="-52"/>
              </a:rPr>
              <a:t>видеокамер</a:t>
            </a:r>
            <a:endParaRPr lang="ru-RU" dirty="0">
              <a:latin typeface="Montserrat SemiBold" panose="00000700000000000000" pitchFamily="50" charset="-52"/>
            </a:endParaRP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D6127E67-24BD-4369-A2EF-8B4030D7A839}"/>
              </a:ext>
            </a:extLst>
          </p:cNvPr>
          <p:cNvCxnSpPr>
            <a:cxnSpLocks/>
          </p:cNvCxnSpPr>
          <p:nvPr/>
        </p:nvCxnSpPr>
        <p:spPr>
          <a:xfrm>
            <a:off x="5731714" y="1368223"/>
            <a:ext cx="0" cy="2136509"/>
          </a:xfrm>
          <a:prstGeom prst="line">
            <a:avLst/>
          </a:prstGeom>
          <a:ln w="28575">
            <a:solidFill>
              <a:srgbClr val="32C8D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0F2559E-5B60-4B99-AA73-7AAABCE265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764" y="270674"/>
            <a:ext cx="1081700" cy="936689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A42957C-82EE-4110-9A16-8F51F60C3D42}"/>
              </a:ext>
            </a:extLst>
          </p:cNvPr>
          <p:cNvSpPr/>
          <p:nvPr/>
        </p:nvSpPr>
        <p:spPr>
          <a:xfrm>
            <a:off x="522168" y="294107"/>
            <a:ext cx="95250" cy="741237"/>
          </a:xfrm>
          <a:prstGeom prst="rect">
            <a:avLst/>
          </a:prstGeom>
          <a:solidFill>
            <a:srgbClr val="209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9BC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669A51B-DC4A-13AD-6560-46BFD383DC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63" y="3805426"/>
            <a:ext cx="4685601" cy="243065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C564131-461E-2CD3-86D6-077D9B8829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18" y="3805747"/>
            <a:ext cx="4809861" cy="246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984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92155" y="1207363"/>
            <a:ext cx="3567431" cy="4756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1439007" y="1429943"/>
            <a:ext cx="51991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Применение искусственного интеллекта, включая функцию подсчета посетителей в местах массового скопления людей</a:t>
            </a:r>
            <a:endParaRPr lang="ru-RU" sz="2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439007" y="2735787"/>
            <a:ext cx="5199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Создание нового сервиса </a:t>
            </a:r>
            <a:r>
              <a:rPr lang="ru-RU" b="1" dirty="0">
                <a:solidFill>
                  <a:prstClr val="black"/>
                </a:solidFill>
                <a:latin typeface="Montserrat" panose="00000500000000000000" pitchFamily="50" charset="-52"/>
              </a:rPr>
              <a:t>«Очевидец» (чат-бот) </a:t>
            </a:r>
            <a:endParaRPr lang="ru-RU" sz="20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439007" y="3830242"/>
            <a:ext cx="5199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Подключение дополнительных камер – </a:t>
            </a:r>
            <a:r>
              <a:rPr lang="ru-RU" b="1" dirty="0">
                <a:solidFill>
                  <a:prstClr val="black"/>
                </a:solidFill>
                <a:latin typeface="Montserrat" panose="00000500000000000000" pitchFamily="50" charset="-52"/>
              </a:rPr>
              <a:t>до 10 000 штук </a:t>
            </a:r>
            <a:r>
              <a:rPr lang="ru-RU" dirty="0">
                <a:solidFill>
                  <a:prstClr val="black"/>
                </a:solidFill>
                <a:latin typeface="Montserrat" panose="00000500000000000000" pitchFamily="50" charset="-52"/>
              </a:rPr>
              <a:t>до конца 2026 года </a:t>
            </a:r>
            <a:endParaRPr lang="ru-RU" sz="20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189" y="4836682"/>
            <a:ext cx="1987468" cy="1828959"/>
          </a:xfrm>
          <a:prstGeom prst="rect">
            <a:avLst/>
          </a:prstGeom>
        </p:spPr>
      </p:pic>
      <p:sp>
        <p:nvSpPr>
          <p:cNvPr id="19" name="Номер слайда 2">
            <a:extLst>
              <a:ext uri="{FF2B5EF4-FFF2-40B4-BE49-F238E27FC236}">
                <a16:creationId xmlns:a16="http://schemas.microsoft.com/office/drawing/2014/main" id="{57B14606-4930-47A8-995C-6C637C451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9264" y="6356350"/>
            <a:ext cx="2743200" cy="365125"/>
          </a:xfrm>
        </p:spPr>
        <p:txBody>
          <a:bodyPr/>
          <a:lstStyle/>
          <a:p>
            <a:fld id="{148AB0E4-E776-4163-981B-FDFC29FEF421}" type="slidenum">
              <a:rPr lang="ru-RU" sz="1800" smtClean="0">
                <a:latin typeface="Montserrat" panose="00000500000000000000" pitchFamily="50" charset="-52"/>
              </a:rPr>
              <a:t>11</a:t>
            </a:fld>
            <a:endParaRPr lang="ru-RU" sz="1800" dirty="0">
              <a:latin typeface="Montserrat" panose="00000500000000000000" pitchFamily="50" charset="-52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908C5D3-3109-4173-820B-34D8313E8B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764" y="270674"/>
            <a:ext cx="1081700" cy="936689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4B249F1-F742-4304-9744-AC0A0A33619F}"/>
              </a:ext>
            </a:extLst>
          </p:cNvPr>
          <p:cNvSpPr/>
          <p:nvPr/>
        </p:nvSpPr>
        <p:spPr>
          <a:xfrm>
            <a:off x="522168" y="294107"/>
            <a:ext cx="95250" cy="741237"/>
          </a:xfrm>
          <a:prstGeom prst="rect">
            <a:avLst/>
          </a:prstGeom>
          <a:solidFill>
            <a:srgbClr val="209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9BC2"/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0C08601-F976-4AE8-81D5-7D666E832548}"/>
              </a:ext>
            </a:extLst>
          </p:cNvPr>
          <p:cNvSpPr/>
          <p:nvPr/>
        </p:nvSpPr>
        <p:spPr>
          <a:xfrm>
            <a:off x="765663" y="390615"/>
            <a:ext cx="89761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540385" algn="l"/>
              </a:tabLst>
            </a:pPr>
            <a:r>
              <a:rPr lang="ru-RU" sz="2400" kern="0" dirty="0">
                <a:solidFill>
                  <a:srgbClr val="209BC2"/>
                </a:solidFill>
                <a:latin typeface="Montserrat SemiBold" panose="00000700000000000000" pitchFamily="50" charset="-52"/>
                <a:cs typeface="Calibri" panose="020F0502020204030204" pitchFamily="34" charset="0"/>
              </a:rPr>
              <a:t>Планы на развития Аргус</a:t>
            </a:r>
            <a:endParaRPr lang="ru-RU" sz="1600" kern="50" dirty="0">
              <a:solidFill>
                <a:srgbClr val="209BC2"/>
              </a:solidFill>
              <a:latin typeface="Montserrat SemiBold" panose="00000700000000000000" pitchFamily="50" charset="-52"/>
              <a:ea typeface="Times New Roman" panose="02020603050405020304" pitchFamily="18" charset="0"/>
            </a:endParaRPr>
          </a:p>
        </p:txBody>
      </p:sp>
      <p:pic>
        <p:nvPicPr>
          <p:cNvPr id="3" name="Рисунок 2" descr="Подключения">
            <a:extLst>
              <a:ext uri="{FF2B5EF4-FFF2-40B4-BE49-F238E27FC236}">
                <a16:creationId xmlns:a16="http://schemas.microsoft.com/office/drawing/2014/main" id="{5C57FE87-3088-4114-8F34-DDD9C66505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08463" y="1482994"/>
            <a:ext cx="914400" cy="914400"/>
          </a:xfrm>
          <a:prstGeom prst="rect">
            <a:avLst/>
          </a:prstGeom>
        </p:spPr>
      </p:pic>
      <p:pic>
        <p:nvPicPr>
          <p:cNvPr id="10" name="Рисунок 9" descr="Целевая аудитория">
            <a:extLst>
              <a:ext uri="{FF2B5EF4-FFF2-40B4-BE49-F238E27FC236}">
                <a16:creationId xmlns:a16="http://schemas.microsoft.com/office/drawing/2014/main" id="{19636991-8DA6-4FC1-88EB-8C6F1F9798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08463" y="2601752"/>
            <a:ext cx="914400" cy="914400"/>
          </a:xfrm>
          <a:prstGeom prst="rect">
            <a:avLst/>
          </a:prstGeom>
        </p:spPr>
      </p:pic>
      <p:pic>
        <p:nvPicPr>
          <p:cNvPr id="24" name="Рисунок 23" descr="Камера слежения">
            <a:extLst>
              <a:ext uri="{FF2B5EF4-FFF2-40B4-BE49-F238E27FC236}">
                <a16:creationId xmlns:a16="http://schemas.microsoft.com/office/drawing/2014/main" id="{6481F0B4-06C9-49F7-8FD8-F578A4DAB69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308463" y="3696207"/>
            <a:ext cx="914400" cy="914400"/>
          </a:xfrm>
          <a:prstGeom prst="rect">
            <a:avLst/>
          </a:prstGeom>
        </p:spPr>
      </p:pic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B7D042C4-279D-412E-8C23-E825282F472B}"/>
              </a:ext>
            </a:extLst>
          </p:cNvPr>
          <p:cNvCxnSpPr>
            <a:cxnSpLocks/>
          </p:cNvCxnSpPr>
          <p:nvPr/>
        </p:nvCxnSpPr>
        <p:spPr>
          <a:xfrm>
            <a:off x="1347567" y="1307638"/>
            <a:ext cx="0" cy="3318116"/>
          </a:xfrm>
          <a:prstGeom prst="line">
            <a:avLst/>
          </a:prstGeom>
          <a:ln w="28575">
            <a:solidFill>
              <a:srgbClr val="32C8D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241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99AD272-FDAE-4B53-95A9-B32F71363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0"/>
            <a:ext cx="12192000" cy="685341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B1BDE4E-6179-499D-9C1D-ABA2DDDF98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282" y="217408"/>
            <a:ext cx="1450774" cy="125628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7CDE1B5-AD4F-4883-97A7-4027C704B6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добавить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6C795A7-49B2-420C-A39B-A283F83C4DF0}"/>
              </a:ext>
            </a:extLst>
          </p:cNvPr>
          <p:cNvSpPr/>
          <p:nvPr/>
        </p:nvSpPr>
        <p:spPr>
          <a:xfrm>
            <a:off x="976313" y="2362210"/>
            <a:ext cx="90488" cy="1903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09761336-67B3-4EA9-8068-F1F8F4D29282}"/>
              </a:ext>
            </a:extLst>
          </p:cNvPr>
          <p:cNvSpPr txBox="1">
            <a:spLocks/>
          </p:cNvSpPr>
          <p:nvPr/>
        </p:nvSpPr>
        <p:spPr>
          <a:xfrm>
            <a:off x="807323" y="1591538"/>
            <a:ext cx="5384174" cy="27580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32C8D0"/>
                </a:solidFill>
                <a:effectLst/>
                <a:uLnTx/>
                <a:uFillTx/>
                <a:latin typeface="Montserrat" panose="00000500000000000000" pitchFamily="2" charset="-52"/>
                <a:ea typeface="+mj-ea"/>
                <a:cs typeface="+mj-cs"/>
              </a:rPr>
              <a:t>Цифровое завтра создается сегодня!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BB22459-7E1F-4023-9363-9088FE453C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04" y="4490759"/>
            <a:ext cx="2011361" cy="2011361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06362A-4878-4B23-B1F6-593A448495FE}"/>
              </a:ext>
            </a:extLst>
          </p:cNvPr>
          <p:cNvSpPr/>
          <p:nvPr/>
        </p:nvSpPr>
        <p:spPr>
          <a:xfrm>
            <a:off x="670690" y="6464649"/>
            <a:ext cx="21820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2C8D0"/>
                </a:solidFill>
                <a:effectLst/>
                <a:uLnTx/>
                <a:uFillTx/>
                <a:latin typeface="Montserrat SemiBold" panose="00000700000000000000" pitchFamily="50" charset="-52"/>
                <a:ea typeface="+mn-ea"/>
                <a:cs typeface="+mn-cs"/>
              </a:rPr>
              <a:t>Узнать подробнее</a:t>
            </a:r>
            <a:endParaRPr kumimoji="0" lang="ru-RU" sz="1400" b="0" i="0" u="none" strike="noStrike" kern="5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tserrat SemiBold" panose="00000700000000000000" pitchFamily="50" charset="-52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90621CA-2DA8-4EB4-A5D7-3D3A4FA983F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75" y="354517"/>
            <a:ext cx="2583235" cy="9682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9AAE01-FD7E-49A7-9DFC-E155D51EC5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001" y="4545068"/>
            <a:ext cx="1941054" cy="211512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E1B0D6-ED86-4653-AC08-30A1F39B32E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448" y="3963412"/>
            <a:ext cx="2553137" cy="2740699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06362A-4878-4B23-B1F6-593A448495FE}"/>
              </a:ext>
            </a:extLst>
          </p:cNvPr>
          <p:cNvSpPr/>
          <p:nvPr/>
        </p:nvSpPr>
        <p:spPr>
          <a:xfrm>
            <a:off x="4761978" y="6450172"/>
            <a:ext cx="21820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2C8D0"/>
                </a:solidFill>
                <a:effectLst/>
                <a:uLnTx/>
                <a:uFillTx/>
                <a:latin typeface="Montserrat SemiBold" panose="00000700000000000000" pitchFamily="50" charset="-52"/>
                <a:ea typeface="+mn-ea"/>
                <a:cs typeface="+mn-cs"/>
              </a:rPr>
              <a:t>Задать вопросы</a:t>
            </a:r>
            <a:endParaRPr kumimoji="0" lang="ru-RU" sz="1400" b="0" i="0" u="none" strike="noStrike" kern="5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tserrat SemiBold" panose="00000700000000000000" pitchFamily="50" charset="-52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1893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4845</TotalTime>
  <Words>837</Words>
  <Application>Microsoft Office PowerPoint</Application>
  <PresentationFormat>Широкоэкранный</PresentationFormat>
  <Paragraphs>86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Montserrat</vt:lpstr>
      <vt:lpstr>Times New Roman</vt:lpstr>
      <vt:lpstr>Arial</vt:lpstr>
      <vt:lpstr>Montserrat SemiBold</vt:lpstr>
      <vt:lpstr>Calibri Light</vt:lpstr>
      <vt:lpstr>Calibri</vt:lpstr>
      <vt:lpstr>Montserrat ExtraBold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АПК «Безопасный город»</dc:title>
  <dc:creator>user</dc:creator>
  <cp:lastModifiedBy>Мусихина Алена Игоревна</cp:lastModifiedBy>
  <cp:revision>276</cp:revision>
  <dcterms:created xsi:type="dcterms:W3CDTF">2021-09-06T11:01:04Z</dcterms:created>
  <dcterms:modified xsi:type="dcterms:W3CDTF">2023-10-23T14:24:39Z</dcterms:modified>
</cp:coreProperties>
</file>